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9"/>
  </p:notesMasterIdLst>
  <p:sldIdLst>
    <p:sldId id="256" r:id="rId2"/>
    <p:sldId id="257" r:id="rId3"/>
    <p:sldId id="258" r:id="rId4"/>
    <p:sldId id="287" r:id="rId5"/>
    <p:sldId id="289" r:id="rId6"/>
    <p:sldId id="303" r:id="rId7"/>
    <p:sldId id="304" r:id="rId8"/>
    <p:sldId id="302" r:id="rId9"/>
    <p:sldId id="290" r:id="rId10"/>
    <p:sldId id="293" r:id="rId11"/>
    <p:sldId id="298" r:id="rId12"/>
    <p:sldId id="305" r:id="rId13"/>
    <p:sldId id="291" r:id="rId14"/>
    <p:sldId id="292" r:id="rId15"/>
    <p:sldId id="294" r:id="rId16"/>
    <p:sldId id="295" r:id="rId17"/>
    <p:sldId id="296" r:id="rId18"/>
    <p:sldId id="297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</p:sldIdLst>
  <p:sldSz cx="9144000" cy="5143500" type="screen16x9"/>
  <p:notesSz cx="6858000" cy="9144000"/>
  <p:embeddedFontLst>
    <p:embeddedFont>
      <p:font typeface="Arvo" panose="020B0600000101010101" charset="0"/>
      <p:regular r:id="rId30"/>
      <p:bold r:id="rId31"/>
      <p:italic r:id="rId32"/>
      <p:boldItalic r:id="rId33"/>
    </p:embeddedFont>
    <p:embeddedFont>
      <p:font typeface="Barlow Condensed" panose="020B0600000101010101" charset="0"/>
      <p:regular r:id="rId34"/>
      <p:bold r:id="rId35"/>
      <p:italic r:id="rId36"/>
      <p:boldItalic r:id="rId37"/>
    </p:embeddedFont>
    <p:embeddedFont>
      <p:font typeface="Barlow Condensed Medium" panose="020B0600000101010101" charset="0"/>
      <p:regular r:id="rId38"/>
      <p:bold r:id="rId39"/>
      <p:italic r:id="rId40"/>
      <p:boldItalic r:id="rId41"/>
    </p:embeddedFont>
    <p:embeddedFont>
      <p:font typeface="Barlow Condensed SemiBold" panose="020B0600000101010101" charset="0"/>
      <p:regular r:id="rId42"/>
      <p:bold r:id="rId43"/>
      <p:italic r:id="rId44"/>
      <p:boldItalic r:id="rId45"/>
    </p:embeddedFont>
    <p:embeddedFont>
      <p:font typeface="Fira Sans Extra Condensed Medium" panose="020B0600000101010101" charset="0"/>
      <p:regular r:id="rId46"/>
      <p:bold r:id="rId47"/>
      <p:italic r:id="rId48"/>
      <p:boldItalic r:id="rId49"/>
    </p:embeddedFont>
    <p:embeddedFont>
      <p:font typeface="Roboto Slab" panose="020B0600000101010101" charset="0"/>
      <p:regular r:id="rId50"/>
      <p:bold r:id="rId51"/>
    </p:embeddedFont>
    <p:embeddedFont>
      <p:font typeface="나눔스퀘어" panose="020B0600000101010101" pitchFamily="50" charset="-127"/>
      <p:regular r:id="rId52"/>
    </p:embeddedFont>
    <p:embeddedFont>
      <p:font typeface="나눔스퀘어 Bold" panose="020B0600000101010101" pitchFamily="50" charset="-127"/>
      <p:bold r:id="rId53"/>
    </p:embeddedFont>
    <p:embeddedFont>
      <p:font typeface="나눔스퀘어 ExtraBold" panose="020B0600000101010101" pitchFamily="50" charset="-127"/>
      <p:bold r:id="rId54"/>
    </p:embeddedFont>
    <p:embeddedFont>
      <p:font typeface="나눔스퀘어 Light" panose="020B0600000101010101" pitchFamily="50" charset="-127"/>
      <p:regular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ngusn1@ajou.ac.kr" initials="m" lastIdx="1" clrIdx="0">
    <p:extLst>
      <p:ext uri="{19B8F6BF-5375-455C-9EA6-DF929625EA0E}">
        <p15:presenceInfo xmlns:p15="http://schemas.microsoft.com/office/powerpoint/2012/main" userId="mangusn1@ajou.ac.k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00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8" autoAdjust="0"/>
    <p:restoredTop sz="94660"/>
  </p:normalViewPr>
  <p:slideViewPr>
    <p:cSldViewPr snapToGrid="0">
      <p:cViewPr varScale="1">
        <p:scale>
          <a:sx n="71" d="100"/>
          <a:sy n="71" d="100"/>
        </p:scale>
        <p:origin x="44" y="122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hcsky\Desktop\log\&#47196;&#44536;%20&#44536;&#47000;&#54532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hcsky\Desktop\log\&#47196;&#44536;%20&#44536;&#47000;&#54532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hcsky\Desktop\log\&#47196;&#44536;%20&#44536;&#47000;&#54532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hcsky\Desktop\log\&#47196;&#44536;%20&#44536;&#47000;&#54532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Speed 40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sp_40!$A$4:$A$53</c:f>
              <c:numCache>
                <c:formatCode>General</c:formatCode>
                <c:ptCount val="50"/>
                <c:pt idx="0">
                  <c:v>1400</c:v>
                </c:pt>
                <c:pt idx="1">
                  <c:v>1500</c:v>
                </c:pt>
                <c:pt idx="2">
                  <c:v>1600</c:v>
                </c:pt>
                <c:pt idx="3">
                  <c:v>1700</c:v>
                </c:pt>
                <c:pt idx="4">
                  <c:v>1800</c:v>
                </c:pt>
                <c:pt idx="5">
                  <c:v>1900</c:v>
                </c:pt>
                <c:pt idx="6">
                  <c:v>2000</c:v>
                </c:pt>
                <c:pt idx="7">
                  <c:v>2100</c:v>
                </c:pt>
                <c:pt idx="8">
                  <c:v>2200</c:v>
                </c:pt>
                <c:pt idx="9">
                  <c:v>2300</c:v>
                </c:pt>
                <c:pt idx="10">
                  <c:v>2400</c:v>
                </c:pt>
                <c:pt idx="11">
                  <c:v>2500</c:v>
                </c:pt>
                <c:pt idx="12">
                  <c:v>2600</c:v>
                </c:pt>
                <c:pt idx="13">
                  <c:v>2700</c:v>
                </c:pt>
                <c:pt idx="14">
                  <c:v>2800</c:v>
                </c:pt>
                <c:pt idx="15">
                  <c:v>2900</c:v>
                </c:pt>
                <c:pt idx="16">
                  <c:v>3000</c:v>
                </c:pt>
                <c:pt idx="17">
                  <c:v>3100</c:v>
                </c:pt>
                <c:pt idx="18">
                  <c:v>3200</c:v>
                </c:pt>
                <c:pt idx="19">
                  <c:v>3300</c:v>
                </c:pt>
                <c:pt idx="20">
                  <c:v>3400</c:v>
                </c:pt>
                <c:pt idx="21">
                  <c:v>3500</c:v>
                </c:pt>
                <c:pt idx="22">
                  <c:v>3600</c:v>
                </c:pt>
                <c:pt idx="23">
                  <c:v>3700</c:v>
                </c:pt>
                <c:pt idx="24">
                  <c:v>3800</c:v>
                </c:pt>
                <c:pt idx="25">
                  <c:v>3900</c:v>
                </c:pt>
                <c:pt idx="26">
                  <c:v>4000</c:v>
                </c:pt>
                <c:pt idx="27">
                  <c:v>4100</c:v>
                </c:pt>
                <c:pt idx="28">
                  <c:v>4200</c:v>
                </c:pt>
                <c:pt idx="29">
                  <c:v>4300</c:v>
                </c:pt>
                <c:pt idx="30">
                  <c:v>4400</c:v>
                </c:pt>
                <c:pt idx="31">
                  <c:v>4500</c:v>
                </c:pt>
                <c:pt idx="32">
                  <c:v>4600</c:v>
                </c:pt>
                <c:pt idx="33">
                  <c:v>4700</c:v>
                </c:pt>
                <c:pt idx="34">
                  <c:v>4800</c:v>
                </c:pt>
                <c:pt idx="35">
                  <c:v>4900</c:v>
                </c:pt>
                <c:pt idx="36">
                  <c:v>5000</c:v>
                </c:pt>
                <c:pt idx="37">
                  <c:v>5100</c:v>
                </c:pt>
                <c:pt idx="38">
                  <c:v>5200</c:v>
                </c:pt>
                <c:pt idx="39">
                  <c:v>5300</c:v>
                </c:pt>
                <c:pt idx="40">
                  <c:v>5400</c:v>
                </c:pt>
                <c:pt idx="41">
                  <c:v>5500</c:v>
                </c:pt>
                <c:pt idx="42">
                  <c:v>5600</c:v>
                </c:pt>
                <c:pt idx="43">
                  <c:v>5700</c:v>
                </c:pt>
                <c:pt idx="44">
                  <c:v>5800</c:v>
                </c:pt>
                <c:pt idx="45">
                  <c:v>5900</c:v>
                </c:pt>
                <c:pt idx="46">
                  <c:v>6000</c:v>
                </c:pt>
                <c:pt idx="47">
                  <c:v>6100</c:v>
                </c:pt>
                <c:pt idx="48">
                  <c:v>6200</c:v>
                </c:pt>
                <c:pt idx="49">
                  <c:v>6300</c:v>
                </c:pt>
              </c:numCache>
            </c:numRef>
          </c:cat>
          <c:val>
            <c:numRef>
              <c:f>sp_40!$B$4:$B$53</c:f>
              <c:numCache>
                <c:formatCode>General</c:formatCode>
                <c:ptCount val="50"/>
                <c:pt idx="0">
                  <c:v>0</c:v>
                </c:pt>
                <c:pt idx="1">
                  <c:v>19</c:v>
                </c:pt>
                <c:pt idx="2">
                  <c:v>15</c:v>
                </c:pt>
                <c:pt idx="3">
                  <c:v>21</c:v>
                </c:pt>
                <c:pt idx="4">
                  <c:v>29</c:v>
                </c:pt>
                <c:pt idx="5">
                  <c:v>35</c:v>
                </c:pt>
                <c:pt idx="6">
                  <c:v>39</c:v>
                </c:pt>
                <c:pt idx="7">
                  <c:v>42</c:v>
                </c:pt>
                <c:pt idx="8">
                  <c:v>48</c:v>
                </c:pt>
                <c:pt idx="9">
                  <c:v>48</c:v>
                </c:pt>
                <c:pt idx="10">
                  <c:v>51</c:v>
                </c:pt>
                <c:pt idx="11">
                  <c:v>51</c:v>
                </c:pt>
                <c:pt idx="12">
                  <c:v>50</c:v>
                </c:pt>
                <c:pt idx="13">
                  <c:v>43</c:v>
                </c:pt>
                <c:pt idx="14">
                  <c:v>34</c:v>
                </c:pt>
                <c:pt idx="15">
                  <c:v>33</c:v>
                </c:pt>
                <c:pt idx="16">
                  <c:v>33</c:v>
                </c:pt>
                <c:pt idx="17">
                  <c:v>32</c:v>
                </c:pt>
                <c:pt idx="18">
                  <c:v>24</c:v>
                </c:pt>
                <c:pt idx="19">
                  <c:v>31</c:v>
                </c:pt>
                <c:pt idx="20">
                  <c:v>29</c:v>
                </c:pt>
                <c:pt idx="21">
                  <c:v>35</c:v>
                </c:pt>
                <c:pt idx="22">
                  <c:v>37</c:v>
                </c:pt>
                <c:pt idx="23">
                  <c:v>40</c:v>
                </c:pt>
                <c:pt idx="24">
                  <c:v>40</c:v>
                </c:pt>
                <c:pt idx="25">
                  <c:v>41</c:v>
                </c:pt>
                <c:pt idx="26">
                  <c:v>42</c:v>
                </c:pt>
                <c:pt idx="27">
                  <c:v>39</c:v>
                </c:pt>
                <c:pt idx="28">
                  <c:v>36</c:v>
                </c:pt>
                <c:pt idx="29">
                  <c:v>36</c:v>
                </c:pt>
                <c:pt idx="30">
                  <c:v>35</c:v>
                </c:pt>
                <c:pt idx="31">
                  <c:v>34</c:v>
                </c:pt>
                <c:pt idx="32">
                  <c:v>30</c:v>
                </c:pt>
                <c:pt idx="33">
                  <c:v>32</c:v>
                </c:pt>
                <c:pt idx="34">
                  <c:v>33</c:v>
                </c:pt>
                <c:pt idx="35">
                  <c:v>35</c:v>
                </c:pt>
                <c:pt idx="36">
                  <c:v>37</c:v>
                </c:pt>
                <c:pt idx="37">
                  <c:v>39</c:v>
                </c:pt>
                <c:pt idx="38">
                  <c:v>37</c:v>
                </c:pt>
                <c:pt idx="39">
                  <c:v>39</c:v>
                </c:pt>
                <c:pt idx="40">
                  <c:v>16</c:v>
                </c:pt>
                <c:pt idx="41">
                  <c:v>-1</c:v>
                </c:pt>
                <c:pt idx="42">
                  <c:v>0</c:v>
                </c:pt>
                <c:pt idx="43">
                  <c:v>0</c:v>
                </c:pt>
                <c:pt idx="44">
                  <c:v>-3</c:v>
                </c:pt>
                <c:pt idx="45">
                  <c:v>-7</c:v>
                </c:pt>
                <c:pt idx="46">
                  <c:v>-4</c:v>
                </c:pt>
                <c:pt idx="47">
                  <c:v>-4</c:v>
                </c:pt>
                <c:pt idx="48">
                  <c:v>1</c:v>
                </c:pt>
                <c:pt idx="49">
                  <c:v>-1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2FC-4005-A5BF-0F1CCD9694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48623967"/>
        <c:axId val="1551446655"/>
      </c:lineChart>
      <c:catAx>
        <c:axId val="154862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51446655"/>
        <c:crosses val="autoZero"/>
        <c:auto val="1"/>
        <c:lblAlgn val="ctr"/>
        <c:lblOffset val="100"/>
        <c:noMultiLvlLbl val="0"/>
      </c:catAx>
      <c:valAx>
        <c:axId val="15514466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4862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50000"/>
            </a:schemeClr>
          </a:solidFill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Speed 60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sp60_2!$A$1:$A$28</c:f>
              <c:numCache>
                <c:formatCode>General</c:formatCode>
                <c:ptCount val="28"/>
                <c:pt idx="0">
                  <c:v>2500</c:v>
                </c:pt>
                <c:pt idx="1">
                  <c:v>2600</c:v>
                </c:pt>
                <c:pt idx="2">
                  <c:v>2700</c:v>
                </c:pt>
                <c:pt idx="3">
                  <c:v>2800</c:v>
                </c:pt>
                <c:pt idx="4">
                  <c:v>2900</c:v>
                </c:pt>
                <c:pt idx="5">
                  <c:v>3000</c:v>
                </c:pt>
                <c:pt idx="6">
                  <c:v>3100</c:v>
                </c:pt>
                <c:pt idx="7">
                  <c:v>3200</c:v>
                </c:pt>
                <c:pt idx="8">
                  <c:v>3300</c:v>
                </c:pt>
                <c:pt idx="9">
                  <c:v>3400</c:v>
                </c:pt>
                <c:pt idx="10">
                  <c:v>3500</c:v>
                </c:pt>
                <c:pt idx="11">
                  <c:v>3600</c:v>
                </c:pt>
                <c:pt idx="12">
                  <c:v>3700</c:v>
                </c:pt>
                <c:pt idx="13">
                  <c:v>3800</c:v>
                </c:pt>
                <c:pt idx="14">
                  <c:v>3900</c:v>
                </c:pt>
                <c:pt idx="15">
                  <c:v>4000</c:v>
                </c:pt>
                <c:pt idx="16">
                  <c:v>4100</c:v>
                </c:pt>
                <c:pt idx="17">
                  <c:v>4200</c:v>
                </c:pt>
                <c:pt idx="18">
                  <c:v>4300</c:v>
                </c:pt>
                <c:pt idx="19">
                  <c:v>4400</c:v>
                </c:pt>
                <c:pt idx="20">
                  <c:v>4500</c:v>
                </c:pt>
                <c:pt idx="21">
                  <c:v>4600</c:v>
                </c:pt>
                <c:pt idx="22">
                  <c:v>4700</c:v>
                </c:pt>
                <c:pt idx="23">
                  <c:v>4800</c:v>
                </c:pt>
                <c:pt idx="24">
                  <c:v>4900</c:v>
                </c:pt>
                <c:pt idx="25">
                  <c:v>5000</c:v>
                </c:pt>
                <c:pt idx="26">
                  <c:v>5100</c:v>
                </c:pt>
                <c:pt idx="27">
                  <c:v>5200</c:v>
                </c:pt>
              </c:numCache>
            </c:numRef>
          </c:cat>
          <c:val>
            <c:numRef>
              <c:f>sp60_2!$B$1:$B$28</c:f>
              <c:numCache>
                <c:formatCode>General</c:formatCode>
                <c:ptCount val="28"/>
                <c:pt idx="0">
                  <c:v>29</c:v>
                </c:pt>
                <c:pt idx="1">
                  <c:v>24</c:v>
                </c:pt>
                <c:pt idx="2">
                  <c:v>30</c:v>
                </c:pt>
                <c:pt idx="3">
                  <c:v>38</c:v>
                </c:pt>
                <c:pt idx="4">
                  <c:v>45</c:v>
                </c:pt>
                <c:pt idx="5">
                  <c:v>51</c:v>
                </c:pt>
                <c:pt idx="6">
                  <c:v>54</c:v>
                </c:pt>
                <c:pt idx="7">
                  <c:v>57</c:v>
                </c:pt>
                <c:pt idx="8">
                  <c:v>60</c:v>
                </c:pt>
                <c:pt idx="9">
                  <c:v>63</c:v>
                </c:pt>
                <c:pt idx="10">
                  <c:v>63</c:v>
                </c:pt>
                <c:pt idx="11">
                  <c:v>65</c:v>
                </c:pt>
                <c:pt idx="12">
                  <c:v>65</c:v>
                </c:pt>
                <c:pt idx="13">
                  <c:v>66</c:v>
                </c:pt>
                <c:pt idx="14">
                  <c:v>65</c:v>
                </c:pt>
                <c:pt idx="15">
                  <c:v>66</c:v>
                </c:pt>
                <c:pt idx="16">
                  <c:v>67</c:v>
                </c:pt>
                <c:pt idx="17">
                  <c:v>68</c:v>
                </c:pt>
                <c:pt idx="18">
                  <c:v>66</c:v>
                </c:pt>
                <c:pt idx="19">
                  <c:v>68</c:v>
                </c:pt>
                <c:pt idx="20">
                  <c:v>68</c:v>
                </c:pt>
                <c:pt idx="21">
                  <c:v>68</c:v>
                </c:pt>
                <c:pt idx="22">
                  <c:v>67</c:v>
                </c:pt>
                <c:pt idx="23">
                  <c:v>68</c:v>
                </c:pt>
                <c:pt idx="24">
                  <c:v>68</c:v>
                </c:pt>
                <c:pt idx="25">
                  <c:v>35</c:v>
                </c:pt>
                <c:pt idx="26">
                  <c:v>-7</c:v>
                </c:pt>
                <c:pt idx="27">
                  <c:v>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5ED-4D33-9017-8D58750A1A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4823647"/>
        <c:axId val="1622019487"/>
      </c:lineChart>
      <c:catAx>
        <c:axId val="1554823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22019487"/>
        <c:crosses val="autoZero"/>
        <c:auto val="1"/>
        <c:lblAlgn val="ctr"/>
        <c:lblOffset val="100"/>
        <c:noMultiLvlLbl val="0"/>
      </c:catAx>
      <c:valAx>
        <c:axId val="1622019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548236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50000"/>
            </a:schemeClr>
          </a:solidFill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Speed 80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sp_80!$A$4:$A$45</c:f>
              <c:numCache>
                <c:formatCode>General</c:formatCode>
                <c:ptCount val="42"/>
                <c:pt idx="0">
                  <c:v>4200</c:v>
                </c:pt>
                <c:pt idx="1">
                  <c:v>4300</c:v>
                </c:pt>
                <c:pt idx="2">
                  <c:v>4400</c:v>
                </c:pt>
                <c:pt idx="3">
                  <c:v>4500</c:v>
                </c:pt>
                <c:pt idx="4">
                  <c:v>4600</c:v>
                </c:pt>
                <c:pt idx="5">
                  <c:v>4700</c:v>
                </c:pt>
                <c:pt idx="6">
                  <c:v>4800</c:v>
                </c:pt>
                <c:pt idx="7">
                  <c:v>4900</c:v>
                </c:pt>
                <c:pt idx="8">
                  <c:v>5000</c:v>
                </c:pt>
                <c:pt idx="9">
                  <c:v>5100</c:v>
                </c:pt>
                <c:pt idx="10">
                  <c:v>5200</c:v>
                </c:pt>
                <c:pt idx="11">
                  <c:v>5300</c:v>
                </c:pt>
                <c:pt idx="12">
                  <c:v>5400</c:v>
                </c:pt>
                <c:pt idx="13">
                  <c:v>5500</c:v>
                </c:pt>
                <c:pt idx="14">
                  <c:v>5600</c:v>
                </c:pt>
                <c:pt idx="15">
                  <c:v>5700</c:v>
                </c:pt>
                <c:pt idx="16">
                  <c:v>5800</c:v>
                </c:pt>
                <c:pt idx="17">
                  <c:v>5900</c:v>
                </c:pt>
                <c:pt idx="18">
                  <c:v>6000</c:v>
                </c:pt>
                <c:pt idx="19">
                  <c:v>6100</c:v>
                </c:pt>
                <c:pt idx="20">
                  <c:v>6200</c:v>
                </c:pt>
                <c:pt idx="21">
                  <c:v>6300</c:v>
                </c:pt>
                <c:pt idx="22">
                  <c:v>6400</c:v>
                </c:pt>
                <c:pt idx="23">
                  <c:v>6500</c:v>
                </c:pt>
                <c:pt idx="24">
                  <c:v>6600</c:v>
                </c:pt>
                <c:pt idx="25">
                  <c:v>6700</c:v>
                </c:pt>
                <c:pt idx="26">
                  <c:v>6800</c:v>
                </c:pt>
                <c:pt idx="27">
                  <c:v>6900</c:v>
                </c:pt>
                <c:pt idx="28">
                  <c:v>7000</c:v>
                </c:pt>
                <c:pt idx="29">
                  <c:v>7100</c:v>
                </c:pt>
                <c:pt idx="30">
                  <c:v>7200</c:v>
                </c:pt>
                <c:pt idx="31">
                  <c:v>7300</c:v>
                </c:pt>
                <c:pt idx="32">
                  <c:v>7400</c:v>
                </c:pt>
                <c:pt idx="33">
                  <c:v>7500</c:v>
                </c:pt>
                <c:pt idx="34">
                  <c:v>7600</c:v>
                </c:pt>
                <c:pt idx="35">
                  <c:v>7700</c:v>
                </c:pt>
                <c:pt idx="36">
                  <c:v>7800</c:v>
                </c:pt>
                <c:pt idx="37">
                  <c:v>7900</c:v>
                </c:pt>
                <c:pt idx="38">
                  <c:v>8000</c:v>
                </c:pt>
                <c:pt idx="39">
                  <c:v>8100</c:v>
                </c:pt>
                <c:pt idx="40">
                  <c:v>8200</c:v>
                </c:pt>
              </c:numCache>
            </c:numRef>
          </c:cat>
          <c:val>
            <c:numRef>
              <c:f>sp_80!$B$4:$B$45</c:f>
              <c:numCache>
                <c:formatCode>General</c:formatCode>
                <c:ptCount val="4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23</c:v>
                </c:pt>
                <c:pt idx="4">
                  <c:v>25</c:v>
                </c:pt>
                <c:pt idx="5">
                  <c:v>28</c:v>
                </c:pt>
                <c:pt idx="6">
                  <c:v>37</c:v>
                </c:pt>
                <c:pt idx="7">
                  <c:v>45</c:v>
                </c:pt>
                <c:pt idx="8">
                  <c:v>49</c:v>
                </c:pt>
                <c:pt idx="9">
                  <c:v>54</c:v>
                </c:pt>
                <c:pt idx="10">
                  <c:v>57</c:v>
                </c:pt>
                <c:pt idx="11">
                  <c:v>61</c:v>
                </c:pt>
                <c:pt idx="12">
                  <c:v>63</c:v>
                </c:pt>
                <c:pt idx="13">
                  <c:v>64</c:v>
                </c:pt>
                <c:pt idx="14">
                  <c:v>65</c:v>
                </c:pt>
                <c:pt idx="15">
                  <c:v>67</c:v>
                </c:pt>
                <c:pt idx="16">
                  <c:v>67</c:v>
                </c:pt>
                <c:pt idx="17">
                  <c:v>69</c:v>
                </c:pt>
                <c:pt idx="18">
                  <c:v>69</c:v>
                </c:pt>
                <c:pt idx="19">
                  <c:v>71</c:v>
                </c:pt>
                <c:pt idx="20">
                  <c:v>70</c:v>
                </c:pt>
                <c:pt idx="21">
                  <c:v>70</c:v>
                </c:pt>
                <c:pt idx="22">
                  <c:v>71</c:v>
                </c:pt>
                <c:pt idx="23">
                  <c:v>30</c:v>
                </c:pt>
                <c:pt idx="24">
                  <c:v>-9</c:v>
                </c:pt>
                <c:pt idx="25">
                  <c:v>-2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-6</c:v>
                </c:pt>
                <c:pt idx="30">
                  <c:v>-9</c:v>
                </c:pt>
                <c:pt idx="31">
                  <c:v>-9</c:v>
                </c:pt>
                <c:pt idx="32">
                  <c:v>-6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33-4A3B-BEF4-B6C58110B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08804544"/>
        <c:axId val="1427232544"/>
      </c:lineChart>
      <c:catAx>
        <c:axId val="1308804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27232544"/>
        <c:crosses val="autoZero"/>
        <c:auto val="1"/>
        <c:lblAlgn val="ctr"/>
        <c:lblOffset val="100"/>
        <c:noMultiLvlLbl val="0"/>
      </c:catAx>
      <c:valAx>
        <c:axId val="1427232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0880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50000"/>
            </a:schemeClr>
          </a:solidFill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Speed 100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sp_100!$A$1:$A$40</c:f>
              <c:numCache>
                <c:formatCode>General</c:formatCode>
                <c:ptCount val="40"/>
                <c:pt idx="0">
                  <c:v>10300</c:v>
                </c:pt>
                <c:pt idx="1">
                  <c:v>10400</c:v>
                </c:pt>
                <c:pt idx="2">
                  <c:v>10500</c:v>
                </c:pt>
                <c:pt idx="3">
                  <c:v>10600</c:v>
                </c:pt>
                <c:pt idx="4">
                  <c:v>10700</c:v>
                </c:pt>
                <c:pt idx="5">
                  <c:v>10800</c:v>
                </c:pt>
                <c:pt idx="6">
                  <c:v>10900</c:v>
                </c:pt>
                <c:pt idx="7">
                  <c:v>11000</c:v>
                </c:pt>
                <c:pt idx="8">
                  <c:v>11100</c:v>
                </c:pt>
                <c:pt idx="9">
                  <c:v>11200</c:v>
                </c:pt>
                <c:pt idx="10">
                  <c:v>11300</c:v>
                </c:pt>
                <c:pt idx="11">
                  <c:v>11400</c:v>
                </c:pt>
                <c:pt idx="12">
                  <c:v>11500</c:v>
                </c:pt>
                <c:pt idx="13">
                  <c:v>11600</c:v>
                </c:pt>
                <c:pt idx="14">
                  <c:v>11700</c:v>
                </c:pt>
                <c:pt idx="15">
                  <c:v>11800</c:v>
                </c:pt>
                <c:pt idx="16">
                  <c:v>11900</c:v>
                </c:pt>
                <c:pt idx="17">
                  <c:v>12000</c:v>
                </c:pt>
                <c:pt idx="18">
                  <c:v>12100</c:v>
                </c:pt>
                <c:pt idx="19">
                  <c:v>12200</c:v>
                </c:pt>
                <c:pt idx="20">
                  <c:v>12300</c:v>
                </c:pt>
                <c:pt idx="21">
                  <c:v>12400</c:v>
                </c:pt>
                <c:pt idx="22">
                  <c:v>12500</c:v>
                </c:pt>
                <c:pt idx="23">
                  <c:v>12600</c:v>
                </c:pt>
                <c:pt idx="24">
                  <c:v>12700</c:v>
                </c:pt>
                <c:pt idx="25">
                  <c:v>12800</c:v>
                </c:pt>
                <c:pt idx="26">
                  <c:v>12900</c:v>
                </c:pt>
                <c:pt idx="27">
                  <c:v>13000</c:v>
                </c:pt>
                <c:pt idx="28">
                  <c:v>13100</c:v>
                </c:pt>
                <c:pt idx="29">
                  <c:v>13200</c:v>
                </c:pt>
                <c:pt idx="30">
                  <c:v>13300</c:v>
                </c:pt>
                <c:pt idx="31">
                  <c:v>13400</c:v>
                </c:pt>
                <c:pt idx="32">
                  <c:v>13500</c:v>
                </c:pt>
                <c:pt idx="33">
                  <c:v>13600</c:v>
                </c:pt>
                <c:pt idx="34">
                  <c:v>13700</c:v>
                </c:pt>
                <c:pt idx="35">
                  <c:v>13800</c:v>
                </c:pt>
                <c:pt idx="36">
                  <c:v>13900</c:v>
                </c:pt>
                <c:pt idx="37">
                  <c:v>14000</c:v>
                </c:pt>
                <c:pt idx="38">
                  <c:v>14100</c:v>
                </c:pt>
                <c:pt idx="39">
                  <c:v>14200</c:v>
                </c:pt>
              </c:numCache>
            </c:numRef>
          </c:cat>
          <c:val>
            <c:numRef>
              <c:f>sp_100!$B$1:$B$40</c:f>
              <c:numCache>
                <c:formatCode>General</c:formatCode>
                <c:ptCount val="40"/>
                <c:pt idx="0">
                  <c:v>0</c:v>
                </c:pt>
                <c:pt idx="1">
                  <c:v>0</c:v>
                </c:pt>
                <c:pt idx="2">
                  <c:v>5</c:v>
                </c:pt>
                <c:pt idx="3">
                  <c:v>28</c:v>
                </c:pt>
                <c:pt idx="4">
                  <c:v>28</c:v>
                </c:pt>
                <c:pt idx="5">
                  <c:v>30</c:v>
                </c:pt>
                <c:pt idx="6">
                  <c:v>40</c:v>
                </c:pt>
                <c:pt idx="7">
                  <c:v>47</c:v>
                </c:pt>
                <c:pt idx="8">
                  <c:v>51</c:v>
                </c:pt>
                <c:pt idx="9">
                  <c:v>55</c:v>
                </c:pt>
                <c:pt idx="10">
                  <c:v>57</c:v>
                </c:pt>
                <c:pt idx="11">
                  <c:v>61</c:v>
                </c:pt>
                <c:pt idx="12">
                  <c:v>61</c:v>
                </c:pt>
                <c:pt idx="13">
                  <c:v>63</c:v>
                </c:pt>
                <c:pt idx="14">
                  <c:v>64</c:v>
                </c:pt>
                <c:pt idx="15">
                  <c:v>65</c:v>
                </c:pt>
                <c:pt idx="16">
                  <c:v>66</c:v>
                </c:pt>
                <c:pt idx="17">
                  <c:v>67</c:v>
                </c:pt>
                <c:pt idx="18">
                  <c:v>66</c:v>
                </c:pt>
                <c:pt idx="19">
                  <c:v>69</c:v>
                </c:pt>
                <c:pt idx="20">
                  <c:v>68</c:v>
                </c:pt>
                <c:pt idx="21">
                  <c:v>67</c:v>
                </c:pt>
                <c:pt idx="22">
                  <c:v>69</c:v>
                </c:pt>
                <c:pt idx="23">
                  <c:v>69</c:v>
                </c:pt>
                <c:pt idx="24">
                  <c:v>70</c:v>
                </c:pt>
                <c:pt idx="25">
                  <c:v>69</c:v>
                </c:pt>
                <c:pt idx="26">
                  <c:v>70</c:v>
                </c:pt>
                <c:pt idx="27">
                  <c:v>70</c:v>
                </c:pt>
                <c:pt idx="28">
                  <c:v>69</c:v>
                </c:pt>
                <c:pt idx="29">
                  <c:v>72</c:v>
                </c:pt>
                <c:pt idx="30">
                  <c:v>70</c:v>
                </c:pt>
                <c:pt idx="31">
                  <c:v>70</c:v>
                </c:pt>
                <c:pt idx="32">
                  <c:v>37</c:v>
                </c:pt>
                <c:pt idx="33">
                  <c:v>-5</c:v>
                </c:pt>
                <c:pt idx="34">
                  <c:v>-5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-4</c:v>
                </c:pt>
                <c:pt idx="39">
                  <c:v>-10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8D-4E53-A9AC-EC0BD91CFF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6554207"/>
        <c:axId val="1548559343"/>
      </c:lineChart>
      <c:catAx>
        <c:axId val="1616554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48559343"/>
        <c:crosses val="autoZero"/>
        <c:auto val="1"/>
        <c:lblAlgn val="ctr"/>
        <c:lblOffset val="100"/>
        <c:noMultiLvlLbl val="0"/>
      </c:catAx>
      <c:valAx>
        <c:axId val="1548559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616554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50000"/>
            </a:schemeClr>
          </a:solidFill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752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6098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7767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336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192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028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971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997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6018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414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d2caba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d2cabac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1176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2823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73237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1163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93983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9303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13504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997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892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272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5e1ed11e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5e1ed11e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30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5e1ed11e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5e1ed11e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7610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316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8057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E9E6E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95512" y="1245627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607116" y="2397713"/>
            <a:ext cx="2550204" cy="2757917"/>
            <a:chOff x="1384075" y="241450"/>
            <a:chExt cx="4822625" cy="5215425"/>
          </a:xfrm>
        </p:grpSpPr>
        <p:sp>
          <p:nvSpPr>
            <p:cNvPr id="12" name="Google Shape;12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26847" y="-280618"/>
            <a:ext cx="2865062" cy="3613974"/>
            <a:chOff x="-26858" y="-227337"/>
            <a:chExt cx="2186403" cy="2757917"/>
          </a:xfrm>
        </p:grpSpPr>
        <p:sp>
          <p:nvSpPr>
            <p:cNvPr id="57" name="Google Shape;57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4"/>
          <p:cNvGrpSpPr/>
          <p:nvPr/>
        </p:nvGrpSpPr>
        <p:grpSpPr>
          <a:xfrm>
            <a:off x="6396261" y="-26651"/>
            <a:ext cx="2761414" cy="1094590"/>
            <a:chOff x="5543377" y="-26648"/>
            <a:chExt cx="3613943" cy="1432521"/>
          </a:xfrm>
        </p:grpSpPr>
        <p:sp>
          <p:nvSpPr>
            <p:cNvPr id="187" name="Google Shape;187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4"/>
          <p:cNvGrpSpPr/>
          <p:nvPr/>
        </p:nvGrpSpPr>
        <p:grpSpPr>
          <a:xfrm>
            <a:off x="-413096" y="3658798"/>
            <a:ext cx="2192144" cy="1495178"/>
            <a:chOff x="-293170" y="3658798"/>
            <a:chExt cx="2192144" cy="1495178"/>
          </a:xfrm>
        </p:grpSpPr>
        <p:sp>
          <p:nvSpPr>
            <p:cNvPr id="209" name="Google Shape;209;p4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4"/>
          <p:cNvSpPr txBox="1">
            <a:spLocks noGrp="1"/>
          </p:cNvSpPr>
          <p:nvPr>
            <p:ph type="ctrTitle"/>
          </p:nvPr>
        </p:nvSpPr>
        <p:spPr>
          <a:xfrm>
            <a:off x="4155425" y="20543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4"/>
          <p:cNvSpPr txBox="1">
            <a:spLocks noGrp="1"/>
          </p:cNvSpPr>
          <p:nvPr>
            <p:ph type="ctrTitle" idx="3"/>
          </p:nvPr>
        </p:nvSpPr>
        <p:spPr>
          <a:xfrm>
            <a:off x="4155425" y="27195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0" name="Google Shape;230;p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4"/>
          <p:cNvSpPr txBox="1">
            <a:spLocks noGrp="1"/>
          </p:cNvSpPr>
          <p:nvPr>
            <p:ph type="ctrTitle" idx="5"/>
          </p:nvPr>
        </p:nvSpPr>
        <p:spPr>
          <a:xfrm>
            <a:off x="4155425" y="33848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2" name="Google Shape;232;p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4"/>
          <p:cNvSpPr txBox="1">
            <a:spLocks noGrp="1"/>
          </p:cNvSpPr>
          <p:nvPr>
            <p:ph type="ctrTitle" idx="7"/>
          </p:nvPr>
        </p:nvSpPr>
        <p:spPr>
          <a:xfrm>
            <a:off x="4155425" y="40500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4" name="Google Shape;234;p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35" name="Google Shape;235;p4"/>
          <p:cNvCxnSpPr/>
          <p:nvPr/>
        </p:nvCxnSpPr>
        <p:spPr>
          <a:xfrm>
            <a:off x="3986825" y="-16500"/>
            <a:ext cx="0" cy="4488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4"/>
          <p:cNvSpPr txBox="1">
            <a:spLocks noGrp="1"/>
          </p:cNvSpPr>
          <p:nvPr>
            <p:ph type="ctrTitle" idx="9"/>
          </p:nvPr>
        </p:nvSpPr>
        <p:spPr>
          <a:xfrm>
            <a:off x="4155425" y="127225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5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239" name="Google Shape;239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 rot="10800000" flipH="1">
            <a:off x="-413096" y="-26651"/>
            <a:ext cx="2192144" cy="1495178"/>
            <a:chOff x="-293170" y="3658798"/>
            <a:chExt cx="2192144" cy="1495178"/>
          </a:xfrm>
        </p:grpSpPr>
        <p:sp>
          <p:nvSpPr>
            <p:cNvPr id="261" name="Google Shape;261;p5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5"/>
          <p:cNvSpPr txBox="1">
            <a:spLocks noGrp="1"/>
          </p:cNvSpPr>
          <p:nvPr>
            <p:ph type="ctrTitle"/>
          </p:nvPr>
        </p:nvSpPr>
        <p:spPr>
          <a:xfrm>
            <a:off x="4308049" y="206748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0" name="Google Shape;280;p5"/>
          <p:cNvSpPr txBox="1">
            <a:spLocks noGrp="1"/>
          </p:cNvSpPr>
          <p:nvPr>
            <p:ph type="subTitle" idx="1"/>
          </p:nvPr>
        </p:nvSpPr>
        <p:spPr>
          <a:xfrm>
            <a:off x="1868250" y="2708213"/>
            <a:ext cx="4020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1" name="Google Shape;281;p5"/>
          <p:cNvCxnSpPr/>
          <p:nvPr/>
        </p:nvCxnSpPr>
        <p:spPr>
          <a:xfrm>
            <a:off x="5123700" y="2607238"/>
            <a:ext cx="40203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2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9" name="Google Shape;309;p7"/>
          <p:cNvCxnSpPr/>
          <p:nvPr/>
        </p:nvCxnSpPr>
        <p:spPr>
          <a:xfrm>
            <a:off x="498026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7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311" name="Google Shape;311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9E6E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E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"/>
          <p:cNvSpPr txBox="1">
            <a:spLocks noGrp="1"/>
          </p:cNvSpPr>
          <p:nvPr>
            <p:ph type="ctrTitle"/>
          </p:nvPr>
        </p:nvSpPr>
        <p:spPr>
          <a:xfrm>
            <a:off x="2488511" y="1888619"/>
            <a:ext cx="4583833" cy="10792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중간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</a:t>
            </a:r>
            <a:endParaRPr sz="4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Google Shape;119;p23">
            <a:extLst>
              <a:ext uri="{FF2B5EF4-FFF2-40B4-BE49-F238E27FC236}">
                <a16:creationId xmlns:a16="http://schemas.microsoft.com/office/drawing/2014/main" id="{91D607FF-92C9-4129-AF4F-C148399539D7}"/>
              </a:ext>
            </a:extLst>
          </p:cNvPr>
          <p:cNvSpPr txBox="1">
            <a:spLocks/>
          </p:cNvSpPr>
          <p:nvPr/>
        </p:nvSpPr>
        <p:spPr>
          <a:xfrm>
            <a:off x="-138953" y="3988562"/>
            <a:ext cx="2041427" cy="982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201420988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강현구</a:t>
            </a:r>
          </a:p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201421002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한수찬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201620486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오승민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</a:p>
          <a:p>
            <a:pPr algn="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201620950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강한결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F72AB0-0BCB-4D74-9EE1-689155E5BC9A}"/>
              </a:ext>
            </a:extLst>
          </p:cNvPr>
          <p:cNvSpPr txBox="1"/>
          <p:nvPr/>
        </p:nvSpPr>
        <p:spPr>
          <a:xfrm>
            <a:off x="2542299" y="1334621"/>
            <a:ext cx="276175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귀여운 고슴도치</a:t>
            </a:r>
            <a:endParaRPr lang="ko-KR" altLang="en-US" sz="3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38724E-8374-488B-8BD4-19774D477F2A}"/>
              </a:ext>
            </a:extLst>
          </p:cNvPr>
          <p:cNvSpPr txBox="1"/>
          <p:nvPr/>
        </p:nvSpPr>
        <p:spPr>
          <a:xfrm>
            <a:off x="1881187" y="2590411"/>
            <a:ext cx="5110163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안전거리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안전거리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속도에 따른 유동적 안전거리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5218113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속도에 따라 필요한 제동거리가 다르다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.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3603289" y="1691006"/>
            <a:ext cx="797261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제동거리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569A39-A77C-4E4E-820F-5289DA62C126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 거리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A0E1C3-0B50-44BF-BD55-B345C0AD436A}"/>
              </a:ext>
            </a:extLst>
          </p:cNvPr>
          <p:cNvSpPr txBox="1"/>
          <p:nvPr/>
        </p:nvSpPr>
        <p:spPr>
          <a:xfrm>
            <a:off x="-2110" y="1681769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유동 속도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18EEDAA-FD54-4641-A8FA-26426B25A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187" y="3362325"/>
            <a:ext cx="7129463" cy="1606277"/>
          </a:xfrm>
          <a:prstGeom prst="rect">
            <a:avLst/>
          </a:prstGeom>
        </p:spPr>
      </p:pic>
      <p:sp>
        <p:nvSpPr>
          <p:cNvPr id="2" name="Google Shape;621;p21">
            <a:extLst>
              <a:ext uri="{FF2B5EF4-FFF2-40B4-BE49-F238E27FC236}">
                <a16:creationId xmlns:a16="http://schemas.microsoft.com/office/drawing/2014/main" id="{61309AE3-97F6-4BD9-A72C-3C36D48E2B8F}"/>
              </a:ext>
            </a:extLst>
          </p:cNvPr>
          <p:cNvSpPr txBox="1">
            <a:spLocks/>
          </p:cNvSpPr>
          <p:nvPr/>
        </p:nvSpPr>
        <p:spPr>
          <a:xfrm flipH="1">
            <a:off x="3382457" y="468450"/>
            <a:ext cx="9250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</a:p>
        </p:txBody>
      </p:sp>
    </p:spTree>
    <p:extLst>
      <p:ext uri="{BB962C8B-B14F-4D97-AF65-F5344CB8AC3E}">
        <p14:creationId xmlns:p14="http://schemas.microsoft.com/office/powerpoint/2010/main" val="1954780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38724E-8374-488B-8BD4-19774D477F2A}"/>
              </a:ext>
            </a:extLst>
          </p:cNvPr>
          <p:cNvSpPr txBox="1"/>
          <p:nvPr/>
        </p:nvSpPr>
        <p:spPr>
          <a:xfrm>
            <a:off x="1881188" y="2590411"/>
            <a:ext cx="4232534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조건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거리와 안전거리의 차이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따른 속도 변화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5864632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앞차와의 간격이 일정하기 위해서는 속도가 유동적이어야 한다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.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5687271" y="1691435"/>
            <a:ext cx="601887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유동적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BBD933-4F42-40D5-9997-0B30BBFDB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186" y="3339213"/>
            <a:ext cx="2844985" cy="18042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24F80A-171B-4D44-8BE0-506345868C20}"/>
              </a:ext>
            </a:extLst>
          </p:cNvPr>
          <p:cNvSpPr txBox="1"/>
          <p:nvPr/>
        </p:nvSpPr>
        <p:spPr>
          <a:xfrm>
            <a:off x="4673008" y="4878276"/>
            <a:ext cx="24016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* </a:t>
            </a:r>
            <a:r>
              <a:rPr lang="en-US" altLang="ko-KR" sz="1000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dist</a:t>
            </a:r>
            <a:r>
              <a:rPr lang="en-US" altLang="ko-KR" sz="1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= Ultra sonic</a:t>
            </a:r>
            <a:r>
              <a:rPr lang="ko-KR" altLang="en-US" sz="1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거리 </a:t>
            </a:r>
            <a:r>
              <a:rPr lang="en-US" altLang="ko-KR" sz="1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r>
              <a:rPr lang="ko-KR" altLang="en-US" sz="1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 중 최솟값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0EA48C-0E7C-487B-AE37-8477D7D44CE9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 거리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308252-B4D1-475C-9C8C-A8E671117A81}"/>
              </a:ext>
            </a:extLst>
          </p:cNvPr>
          <p:cNvSpPr txBox="1"/>
          <p:nvPr/>
        </p:nvSpPr>
        <p:spPr>
          <a:xfrm>
            <a:off x="-2110" y="1681769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유동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Google Shape;621;p21">
            <a:extLst>
              <a:ext uri="{FF2B5EF4-FFF2-40B4-BE49-F238E27FC236}">
                <a16:creationId xmlns:a16="http://schemas.microsoft.com/office/drawing/2014/main" id="{A2AA0127-A471-4FF5-BEDD-2CEEFE9571C5}"/>
              </a:ext>
            </a:extLst>
          </p:cNvPr>
          <p:cNvSpPr txBox="1">
            <a:spLocks/>
          </p:cNvSpPr>
          <p:nvPr/>
        </p:nvSpPr>
        <p:spPr>
          <a:xfrm flipH="1">
            <a:off x="3382457" y="468450"/>
            <a:ext cx="9250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</a:p>
        </p:txBody>
      </p:sp>
    </p:spTree>
    <p:extLst>
      <p:ext uri="{BB962C8B-B14F-4D97-AF65-F5344CB8AC3E}">
        <p14:creationId xmlns:p14="http://schemas.microsoft.com/office/powerpoint/2010/main" val="1120333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80201-7901-4BED-BEF8-B1E43BB8FF94}"/>
              </a:ext>
            </a:extLst>
          </p:cNvPr>
          <p:cNvSpPr txBox="1"/>
          <p:nvPr/>
        </p:nvSpPr>
        <p:spPr>
          <a:xfrm>
            <a:off x="1721889" y="2102917"/>
            <a:ext cx="59346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Motor Speed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측정 및 조절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DE9C02-83F6-4B50-8887-CFEDB55B518F}"/>
              </a:ext>
            </a:extLst>
          </p:cNvPr>
          <p:cNvSpPr txBox="1"/>
          <p:nvPr/>
        </p:nvSpPr>
        <p:spPr>
          <a:xfrm>
            <a:off x="1829465" y="2656915"/>
            <a:ext cx="57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Ultrasonic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센서 값 필터링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Google Shape;621;p21">
            <a:extLst>
              <a:ext uri="{FF2B5EF4-FFF2-40B4-BE49-F238E27FC236}">
                <a16:creationId xmlns:a16="http://schemas.microsoft.com/office/drawing/2014/main" id="{84FCE2C8-9A2E-4E09-86A1-EC5EC3D4AEB8}"/>
              </a:ext>
            </a:extLst>
          </p:cNvPr>
          <p:cNvSpPr txBox="1">
            <a:spLocks/>
          </p:cNvSpPr>
          <p:nvPr/>
        </p:nvSpPr>
        <p:spPr>
          <a:xfrm flipH="1">
            <a:off x="4021454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</a:p>
        </p:txBody>
      </p:sp>
      <p:sp>
        <p:nvSpPr>
          <p:cNvPr id="11" name="Google Shape;621;p21">
            <a:extLst>
              <a:ext uri="{FF2B5EF4-FFF2-40B4-BE49-F238E27FC236}">
                <a16:creationId xmlns:a16="http://schemas.microsoft.com/office/drawing/2014/main" id="{350A1BF0-3FF9-4EBD-B369-5194C58F92BC}"/>
              </a:ext>
            </a:extLst>
          </p:cNvPr>
          <p:cNvSpPr txBox="1">
            <a:spLocks/>
          </p:cNvSpPr>
          <p:nvPr/>
        </p:nvSpPr>
        <p:spPr>
          <a:xfrm flipH="1">
            <a:off x="4514266" y="468450"/>
            <a:ext cx="208153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13" name="Google Shape;621;p21">
            <a:extLst>
              <a:ext uri="{FF2B5EF4-FFF2-40B4-BE49-F238E27FC236}">
                <a16:creationId xmlns:a16="http://schemas.microsoft.com/office/drawing/2014/main" id="{0F5BC47B-64B8-4DC9-8782-E95E7E5460CE}"/>
              </a:ext>
            </a:extLst>
          </p:cNvPr>
          <p:cNvSpPr txBox="1">
            <a:spLocks/>
          </p:cNvSpPr>
          <p:nvPr/>
        </p:nvSpPr>
        <p:spPr>
          <a:xfrm flipH="1">
            <a:off x="3478688" y="468450"/>
            <a:ext cx="1210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Google Shape;621;p21">
            <a:extLst>
              <a:ext uri="{FF2B5EF4-FFF2-40B4-BE49-F238E27FC236}">
                <a16:creationId xmlns:a16="http://schemas.microsoft.com/office/drawing/2014/main" id="{11A5E474-16B3-44A8-9221-231A312D2AE7}"/>
              </a:ext>
            </a:extLst>
          </p:cNvPr>
          <p:cNvSpPr txBox="1">
            <a:spLocks/>
          </p:cNvSpPr>
          <p:nvPr/>
        </p:nvSpPr>
        <p:spPr>
          <a:xfrm flipH="1">
            <a:off x="6411544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 dirty="0" err="1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6119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DEBF78-97CC-418A-904F-95E63C6A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187" y="3377964"/>
            <a:ext cx="6551613" cy="1456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38724E-8374-488B-8BD4-19774D477F2A}"/>
              </a:ext>
            </a:extLst>
          </p:cNvPr>
          <p:cNvSpPr txBox="1"/>
          <p:nvPr/>
        </p:nvSpPr>
        <p:spPr>
          <a:xfrm>
            <a:off x="1881187" y="2590411"/>
            <a:ext cx="5516563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모터의 속도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 (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 모터 회전 수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모터 회전 수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)/100ms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5662613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7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motor_set_speed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()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로 세팅한 속도와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실제 모터 속도가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6789737" y="1687525"/>
            <a:ext cx="684213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다르다</a:t>
            </a:r>
          </a:p>
        </p:txBody>
      </p:sp>
      <p:sp>
        <p:nvSpPr>
          <p:cNvPr id="21" name="Google Shape;621;p21">
            <a:extLst>
              <a:ext uri="{FF2B5EF4-FFF2-40B4-BE49-F238E27FC236}">
                <a16:creationId xmlns:a16="http://schemas.microsoft.com/office/drawing/2014/main" id="{02D94C4E-357E-4E58-8056-FDD8C98EBAE5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91162-86BF-4097-8D7D-444F7EA51450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CBB358-E052-491F-8587-82365926FFB7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7298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DEBF78-97CC-418A-904F-95E63C6A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187" y="3377964"/>
            <a:ext cx="6551613" cy="1456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38724E-8374-488B-8BD4-19774D477F2A}"/>
              </a:ext>
            </a:extLst>
          </p:cNvPr>
          <p:cNvSpPr txBox="1"/>
          <p:nvPr/>
        </p:nvSpPr>
        <p:spPr>
          <a:xfrm>
            <a:off x="1881187" y="2590411"/>
            <a:ext cx="5516563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모터의 속도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 (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 모터 회전 수 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모터 회전 수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)/100ms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5662613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7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motor_set_speed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()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로 세팅한 속도와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실제 모터 속도가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6789737" y="1687525"/>
            <a:ext cx="684213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다르다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92B47DB-AFC6-449A-AB92-B6688BE5C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986" y="961916"/>
            <a:ext cx="1476375" cy="18689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2D1CE9-D737-4FCC-A27D-8B0B73833D87}"/>
              </a:ext>
            </a:extLst>
          </p:cNvPr>
          <p:cNvSpPr txBox="1"/>
          <p:nvPr/>
        </p:nvSpPr>
        <p:spPr>
          <a:xfrm>
            <a:off x="6657422" y="635206"/>
            <a:ext cx="2486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80</a:t>
            </a:r>
            <a:r>
              <a:rPr lang="ko-KR" altLang="en-US" dirty="0"/>
              <a:t>의 속도로 달릴 때 </a:t>
            </a:r>
            <a:r>
              <a:rPr lang="en-US" altLang="ko-KR" dirty="0"/>
              <a:t>log </a:t>
            </a:r>
            <a:r>
              <a:rPr lang="ko-KR" altLang="en-US" dirty="0"/>
              <a:t>파일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686FFF-7A68-4C66-A682-2BE342C39E9D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895E17-CE36-486B-B561-4CBBB96DE9E4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Google Shape;621;p21">
            <a:extLst>
              <a:ext uri="{FF2B5EF4-FFF2-40B4-BE49-F238E27FC236}">
                <a16:creationId xmlns:a16="http://schemas.microsoft.com/office/drawing/2014/main" id="{5F57F35D-C728-419D-AB56-0D22F24BA558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</p:spTree>
    <p:extLst>
      <p:ext uri="{BB962C8B-B14F-4D97-AF65-F5344CB8AC3E}">
        <p14:creationId xmlns:p14="http://schemas.microsoft.com/office/powerpoint/2010/main" val="609461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AA90FB0A-1498-4F39-9C41-E2E60EB68A0C}"/>
              </a:ext>
            </a:extLst>
          </p:cNvPr>
          <p:cNvGraphicFramePr>
            <a:graphicFrameLocks/>
          </p:cNvGraphicFramePr>
          <p:nvPr/>
        </p:nvGraphicFramePr>
        <p:xfrm>
          <a:off x="2211701" y="1188803"/>
          <a:ext cx="54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Google Shape;621;p21">
            <a:extLst>
              <a:ext uri="{FF2B5EF4-FFF2-40B4-BE49-F238E27FC236}">
                <a16:creationId xmlns:a16="http://schemas.microsoft.com/office/drawing/2014/main" id="{5F2E1A6A-5B21-4BA2-BD4A-4AF1793745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Google Shape;621;p21">
            <a:extLst>
              <a:ext uri="{FF2B5EF4-FFF2-40B4-BE49-F238E27FC236}">
                <a16:creationId xmlns:a16="http://schemas.microsoft.com/office/drawing/2014/main" id="{2B303418-6AFC-428F-95EA-4C77A8C78F76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D38A5C-EE18-40EF-A433-508979D83204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810AAB-2F14-42B7-9EB2-68F18D1B5B28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2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B012C522-A06C-4CD5-A599-D612CDA330CD}"/>
              </a:ext>
            </a:extLst>
          </p:cNvPr>
          <p:cNvGraphicFramePr>
            <a:graphicFrameLocks/>
          </p:cNvGraphicFramePr>
          <p:nvPr/>
        </p:nvGraphicFramePr>
        <p:xfrm>
          <a:off x="2251677" y="1284600"/>
          <a:ext cx="54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Google Shape;621;p21">
            <a:extLst>
              <a:ext uri="{FF2B5EF4-FFF2-40B4-BE49-F238E27FC236}">
                <a16:creationId xmlns:a16="http://schemas.microsoft.com/office/drawing/2014/main" id="{673F4A00-D2B3-499E-A3A1-8C2519C13618}"/>
              </a:ext>
            </a:extLst>
          </p:cNvPr>
          <p:cNvSpPr txBox="1">
            <a:spLocks/>
          </p:cNvSpPr>
          <p:nvPr/>
        </p:nvSpPr>
        <p:spPr>
          <a:xfrm flipH="1">
            <a:off x="770700" y="468450"/>
            <a:ext cx="248348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Google Shape;621;p21">
            <a:extLst>
              <a:ext uri="{FF2B5EF4-FFF2-40B4-BE49-F238E27FC236}">
                <a16:creationId xmlns:a16="http://schemas.microsoft.com/office/drawing/2014/main" id="{2E508851-32F4-4D3B-BC5E-DB64689C5AA4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96A00C-3615-421E-9D30-01F378208B2D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3C4174-EAE9-439C-B908-FB895EC7F009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173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329FA915-D7DD-4A2F-A960-5F60435838B6}"/>
              </a:ext>
            </a:extLst>
          </p:cNvPr>
          <p:cNvGraphicFramePr>
            <a:graphicFrameLocks/>
          </p:cNvGraphicFramePr>
          <p:nvPr/>
        </p:nvGraphicFramePr>
        <p:xfrm>
          <a:off x="2268301" y="1284600"/>
          <a:ext cx="54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Google Shape;621;p21">
            <a:extLst>
              <a:ext uri="{FF2B5EF4-FFF2-40B4-BE49-F238E27FC236}">
                <a16:creationId xmlns:a16="http://schemas.microsoft.com/office/drawing/2014/main" id="{615942DB-49CD-4A6E-85F8-A33F0E0909D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Google Shape;621;p21">
            <a:extLst>
              <a:ext uri="{FF2B5EF4-FFF2-40B4-BE49-F238E27FC236}">
                <a16:creationId xmlns:a16="http://schemas.microsoft.com/office/drawing/2014/main" id="{6A80C7D2-4A2E-42B9-94C5-5251809B0D32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E9FAC7-F380-4995-9CEE-FE75A6289F4E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201E0E-A8FC-4DB9-9911-D2B647CC2BD1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301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9C1FA707-A08E-4511-B622-7E34973B3009}"/>
              </a:ext>
            </a:extLst>
          </p:cNvPr>
          <p:cNvGraphicFramePr>
            <a:graphicFrameLocks/>
          </p:cNvGraphicFramePr>
          <p:nvPr/>
        </p:nvGraphicFramePr>
        <p:xfrm>
          <a:off x="2171752" y="1284600"/>
          <a:ext cx="5400000" cy="32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Google Shape;621;p21">
            <a:extLst>
              <a:ext uri="{FF2B5EF4-FFF2-40B4-BE49-F238E27FC236}">
                <a16:creationId xmlns:a16="http://schemas.microsoft.com/office/drawing/2014/main" id="{157B835F-FDFD-425E-9DB0-A575D88C403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Google Shape;621;p21">
            <a:extLst>
              <a:ext uri="{FF2B5EF4-FFF2-40B4-BE49-F238E27FC236}">
                <a16:creationId xmlns:a16="http://schemas.microsoft.com/office/drawing/2014/main" id="{9896BD14-360F-472C-8E5E-B18C652C789E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A486C1-4826-4C5D-859F-4204A5513725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9A3F26-C66F-4379-BC65-D87235963755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899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Google Shape;621;p21">
            <a:extLst>
              <a:ext uri="{FF2B5EF4-FFF2-40B4-BE49-F238E27FC236}">
                <a16:creationId xmlns:a16="http://schemas.microsoft.com/office/drawing/2014/main" id="{04B53C60-52BE-4681-BE9B-BB274603C6CC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02DD4E7-0D2E-452F-AA17-6C23851B5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340804" y="1151223"/>
            <a:ext cx="2372746" cy="51435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5E82F91-3B32-4C2A-9A7A-D7F68F629BB5}"/>
              </a:ext>
            </a:extLst>
          </p:cNvPr>
          <p:cNvSpPr/>
          <p:nvPr/>
        </p:nvSpPr>
        <p:spPr>
          <a:xfrm>
            <a:off x="1469653" y="1877636"/>
            <a:ext cx="857250" cy="482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센서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F199ED0-3A6F-4C72-9F9F-883825683478}"/>
              </a:ext>
            </a:extLst>
          </p:cNvPr>
          <p:cNvSpPr/>
          <p:nvPr/>
        </p:nvSpPr>
        <p:spPr>
          <a:xfrm>
            <a:off x="4098552" y="1877635"/>
            <a:ext cx="857250" cy="482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센서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B5B0785-4595-4D7A-841F-8557D8836455}"/>
              </a:ext>
            </a:extLst>
          </p:cNvPr>
          <p:cNvSpPr/>
          <p:nvPr/>
        </p:nvSpPr>
        <p:spPr>
          <a:xfrm>
            <a:off x="6670302" y="1877634"/>
            <a:ext cx="857250" cy="482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센서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14394815-F0FA-4C02-B5B9-C6138237899F}"/>
              </a:ext>
            </a:extLst>
          </p:cNvPr>
          <p:cNvCxnSpPr>
            <a:cxnSpLocks/>
          </p:cNvCxnSpPr>
          <p:nvPr/>
        </p:nvCxnSpPr>
        <p:spPr>
          <a:xfrm>
            <a:off x="2007394" y="2472718"/>
            <a:ext cx="850106" cy="10929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FF65159-6398-46B1-8FEB-DAEE3E21A2A6}"/>
              </a:ext>
            </a:extLst>
          </p:cNvPr>
          <p:cNvCxnSpPr>
            <a:cxnSpLocks/>
          </p:cNvCxnSpPr>
          <p:nvPr/>
        </p:nvCxnSpPr>
        <p:spPr>
          <a:xfrm>
            <a:off x="4572000" y="2472718"/>
            <a:ext cx="0" cy="776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F186B6A-8E2A-44A9-BA69-8930695BC222}"/>
              </a:ext>
            </a:extLst>
          </p:cNvPr>
          <p:cNvCxnSpPr>
            <a:cxnSpLocks/>
          </p:cNvCxnSpPr>
          <p:nvPr/>
        </p:nvCxnSpPr>
        <p:spPr>
          <a:xfrm flipH="1">
            <a:off x="6403181" y="2472718"/>
            <a:ext cx="633413" cy="10929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B2D2F0A-C6F5-4DF5-B88C-C1841188B5FA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9BA549-18D8-486C-95B8-E9DF5D07A288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243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2"/>
          <p:cNvSpPr txBox="1">
            <a:spLocks noGrp="1"/>
          </p:cNvSpPr>
          <p:nvPr>
            <p:ph type="ctrTitle" idx="9"/>
          </p:nvPr>
        </p:nvSpPr>
        <p:spPr>
          <a:xfrm>
            <a:off x="4155425" y="1389088"/>
            <a:ext cx="34645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5413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TABLE </a:t>
            </a:r>
            <a:br>
              <a:rPr lang="es" dirty="0">
                <a:solidFill>
                  <a:srgbClr val="F5413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s" dirty="0">
                <a:solidFill>
                  <a:srgbClr val="F5413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OF CONTENTS</a:t>
            </a:r>
            <a:endParaRPr dirty="0">
              <a:solidFill>
                <a:srgbClr val="F5413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8" name="Google Shape;348;p12"/>
          <p:cNvSpPr txBox="1">
            <a:spLocks noGrp="1"/>
          </p:cNvSpPr>
          <p:nvPr>
            <p:ph type="ctrTitle"/>
          </p:nvPr>
        </p:nvSpPr>
        <p:spPr>
          <a:xfrm>
            <a:off x="4155425" y="20543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구현기능 소개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9" name="Google Shape;349;p12"/>
          <p:cNvSpPr txBox="1">
            <a:spLocks noGrp="1"/>
          </p:cNvSpPr>
          <p:nvPr>
            <p:ph type="title" idx="2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나눔스퀘어" panose="020B0600000101010101" pitchFamily="50" charset="-127"/>
                <a:ea typeface="나눔스퀘어" panose="020B0600000101010101" pitchFamily="50" charset="-127"/>
                <a:cs typeface="Barlow Condensed"/>
                <a:sym typeface="Barlow Condensed"/>
              </a:rPr>
              <a:t>01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  <a:cs typeface="Barlow Condensed"/>
              <a:sym typeface="Barlow Condensed"/>
            </a:endParaRPr>
          </a:p>
        </p:txBody>
      </p:sp>
      <p:sp>
        <p:nvSpPr>
          <p:cNvPr id="350" name="Google Shape;350;p12"/>
          <p:cNvSpPr txBox="1">
            <a:spLocks noGrp="1"/>
          </p:cNvSpPr>
          <p:nvPr>
            <p:ph type="ctrTitle" idx="3"/>
          </p:nvPr>
        </p:nvSpPr>
        <p:spPr>
          <a:xfrm>
            <a:off x="4155425" y="27195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설계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1" name="Google Shape;351;p12"/>
          <p:cNvSpPr txBox="1">
            <a:spLocks noGrp="1"/>
          </p:cNvSpPr>
          <p:nvPr>
            <p:ph type="ctrTitle" idx="5"/>
          </p:nvPr>
        </p:nvSpPr>
        <p:spPr>
          <a:xfrm>
            <a:off x="4155425" y="33848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핵심 알고리즘</a:t>
            </a:r>
          </a:p>
        </p:txBody>
      </p:sp>
      <p:sp>
        <p:nvSpPr>
          <p:cNvPr id="352" name="Google Shape;352;p12"/>
          <p:cNvSpPr txBox="1">
            <a:spLocks noGrp="1"/>
          </p:cNvSpPr>
          <p:nvPr>
            <p:ph type="title" idx="4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나눔스퀘어" panose="020B0600000101010101" pitchFamily="50" charset="-127"/>
                <a:ea typeface="나눔스퀘어" panose="020B0600000101010101" pitchFamily="50" charset="-127"/>
                <a:cs typeface="Barlow Condensed"/>
                <a:sym typeface="Barlow Condensed"/>
              </a:rPr>
              <a:t>02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  <a:cs typeface="Barlow Condensed"/>
              <a:sym typeface="Barlow Condensed"/>
            </a:endParaRPr>
          </a:p>
        </p:txBody>
      </p:sp>
      <p:sp>
        <p:nvSpPr>
          <p:cNvPr id="353" name="Google Shape;353;p12"/>
          <p:cNvSpPr txBox="1">
            <a:spLocks noGrp="1"/>
          </p:cNvSpPr>
          <p:nvPr>
            <p:ph type="title" idx="6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나눔스퀘어" panose="020B0600000101010101" pitchFamily="50" charset="-127"/>
                <a:ea typeface="나눔스퀘어" panose="020B0600000101010101" pitchFamily="50" charset="-127"/>
                <a:cs typeface="Barlow Condensed"/>
                <a:sym typeface="Barlow Condensed"/>
              </a:rPr>
              <a:t>03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  <a:cs typeface="Barlow Condensed"/>
              <a:sym typeface="Barlow Condensed"/>
            </a:endParaRPr>
          </a:p>
        </p:txBody>
      </p:sp>
      <p:sp>
        <p:nvSpPr>
          <p:cNvPr id="354" name="Google Shape;354;p12"/>
          <p:cNvSpPr txBox="1">
            <a:spLocks noGrp="1"/>
          </p:cNvSpPr>
          <p:nvPr>
            <p:ph type="ctrTitle" idx="7"/>
          </p:nvPr>
        </p:nvSpPr>
        <p:spPr>
          <a:xfrm>
            <a:off x="4155425" y="40500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시연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5" name="Google Shape;355;p12"/>
          <p:cNvSpPr txBox="1">
            <a:spLocks noGrp="1"/>
          </p:cNvSpPr>
          <p:nvPr>
            <p:ph type="title" idx="8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나눔스퀘어" panose="020B0600000101010101" pitchFamily="50" charset="-127"/>
                <a:ea typeface="나눔스퀘어" panose="020B0600000101010101" pitchFamily="50" charset="-127"/>
                <a:cs typeface="Barlow Condensed"/>
                <a:sym typeface="Barlow Condensed"/>
              </a:rPr>
              <a:t>04</a:t>
            </a:r>
            <a:endParaRPr dirty="0">
              <a:latin typeface="나눔스퀘어" panose="020B0600000101010101" pitchFamily="50" charset="-127"/>
              <a:ea typeface="나눔스퀘어" panose="020B0600000101010101" pitchFamily="50" charset="-127"/>
              <a:cs typeface="Barlow Condensed"/>
              <a:sym typeface="Barlow Condense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A450CDF-AFDF-4C53-94FB-78B3F7AD0BCC}"/>
              </a:ext>
            </a:extLst>
          </p:cNvPr>
          <p:cNvGrpSpPr/>
          <p:nvPr/>
        </p:nvGrpSpPr>
        <p:grpSpPr>
          <a:xfrm>
            <a:off x="2885543" y="2177490"/>
            <a:ext cx="2591893" cy="1227899"/>
            <a:chOff x="935718" y="2132744"/>
            <a:chExt cx="4915829" cy="2328853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4F7FA59-D241-468D-90A4-019E21A24C1A}"/>
                </a:ext>
              </a:extLst>
            </p:cNvPr>
            <p:cNvSpPr/>
            <p:nvPr/>
          </p:nvSpPr>
          <p:spPr>
            <a:xfrm>
              <a:off x="935718" y="2181457"/>
              <a:ext cx="1568605" cy="780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센서 값 배열에 저장 </a:t>
              </a:r>
            </a:p>
          </p:txBody>
        </p:sp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39E654C3-EA4F-4EF7-B5A9-9A6A83B11798}"/>
                </a:ext>
              </a:extLst>
            </p:cNvPr>
            <p:cNvSpPr/>
            <p:nvPr/>
          </p:nvSpPr>
          <p:spPr>
            <a:xfrm>
              <a:off x="2863021" y="2363203"/>
              <a:ext cx="1122556" cy="31966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8A8A1E1-76F7-4EC7-8A0D-27F65777E035}"/>
                </a:ext>
              </a:extLst>
            </p:cNvPr>
            <p:cNvSpPr/>
            <p:nvPr/>
          </p:nvSpPr>
          <p:spPr>
            <a:xfrm>
              <a:off x="4282942" y="2132744"/>
              <a:ext cx="1568605" cy="780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중간 값 추출</a:t>
              </a:r>
            </a:p>
          </p:txBody>
        </p:sp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D50833DB-64B8-4F1A-8C64-7D86819896EC}"/>
                </a:ext>
              </a:extLst>
            </p:cNvPr>
            <p:cNvSpPr/>
            <p:nvPr/>
          </p:nvSpPr>
          <p:spPr>
            <a:xfrm rot="8236864">
              <a:off x="4505966" y="3510026"/>
              <a:ext cx="1122556" cy="31966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AA50B86-4E2B-4DB6-97E9-360693E02911}"/>
                </a:ext>
              </a:extLst>
            </p:cNvPr>
            <p:cNvSpPr/>
            <p:nvPr/>
          </p:nvSpPr>
          <p:spPr>
            <a:xfrm>
              <a:off x="2714337" y="3681011"/>
              <a:ext cx="1568605" cy="780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배열 초기화</a:t>
              </a:r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3C3AE8A7-7BEC-4DE8-BE6F-238BC3AA7D79}"/>
                </a:ext>
              </a:extLst>
            </p:cNvPr>
            <p:cNvSpPr/>
            <p:nvPr/>
          </p:nvSpPr>
          <p:spPr>
            <a:xfrm rot="13264925">
              <a:off x="1606774" y="3590824"/>
              <a:ext cx="1122556" cy="31966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3A62ABD2-4AF3-43EB-A70F-2B62D9C96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20" y="3581629"/>
            <a:ext cx="3292454" cy="161925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2881CA28-4885-4FF3-8760-4DB08F576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750" y="3581629"/>
            <a:ext cx="3293742" cy="1561871"/>
          </a:xfrm>
          <a:prstGeom prst="rect">
            <a:avLst/>
          </a:prstGeom>
        </p:spPr>
      </p:pic>
      <p:sp>
        <p:nvSpPr>
          <p:cNvPr id="13" name="Google Shape;397;p15">
            <a:extLst>
              <a:ext uri="{FF2B5EF4-FFF2-40B4-BE49-F238E27FC236}">
                <a16:creationId xmlns:a16="http://schemas.microsoft.com/office/drawing/2014/main" id="{75A06140-7502-4BA7-99A0-2E94037AB83B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2ACF04-FE3B-472C-8F65-EBC3BD3B582B}"/>
              </a:ext>
            </a:extLst>
          </p:cNvPr>
          <p:cNvSpPr txBox="1"/>
          <p:nvPr/>
        </p:nvSpPr>
        <p:spPr>
          <a:xfrm>
            <a:off x="1881187" y="1691006"/>
            <a:ext cx="5662613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Ultrasonic Sensor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가 값을 정확하게 받아 오지 못함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Google Shape;621;p21">
            <a:extLst>
              <a:ext uri="{FF2B5EF4-FFF2-40B4-BE49-F238E27FC236}">
                <a16:creationId xmlns:a16="http://schemas.microsoft.com/office/drawing/2014/main" id="{62407132-FBF7-4EBF-AA9B-CCA33CB15A36}"/>
              </a:ext>
            </a:extLst>
          </p:cNvPr>
          <p:cNvSpPr txBox="1">
            <a:spLocks/>
          </p:cNvSpPr>
          <p:nvPr/>
        </p:nvSpPr>
        <p:spPr>
          <a:xfrm flipH="1">
            <a:off x="3299776" y="468450"/>
            <a:ext cx="213731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AA8337-5352-46AA-96F5-0F932FE260FF}"/>
              </a:ext>
            </a:extLst>
          </p:cNvPr>
          <p:cNvSpPr txBox="1"/>
          <p:nvPr/>
        </p:nvSpPr>
        <p:spPr>
          <a:xfrm>
            <a:off x="-172049" y="1687525"/>
            <a:ext cx="1288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필터링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626E6-0946-4037-BD70-5C43794EB110}"/>
              </a:ext>
            </a:extLst>
          </p:cNvPr>
          <p:cNvSpPr txBox="1"/>
          <p:nvPr/>
        </p:nvSpPr>
        <p:spPr>
          <a:xfrm>
            <a:off x="-63338" y="1284600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실제 속도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6344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80201-7901-4BED-BEF8-B1E43BB8FF94}"/>
              </a:ext>
            </a:extLst>
          </p:cNvPr>
          <p:cNvSpPr txBox="1"/>
          <p:nvPr/>
        </p:nvSpPr>
        <p:spPr>
          <a:xfrm>
            <a:off x="1689845" y="2609423"/>
            <a:ext cx="59346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범위를 벗어날 시 자동 추정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DE9C02-83F6-4B50-8887-CFEDB55B518F}"/>
              </a:ext>
            </a:extLst>
          </p:cNvPr>
          <p:cNvSpPr txBox="1"/>
          <p:nvPr/>
        </p:nvSpPr>
        <p:spPr>
          <a:xfrm>
            <a:off x="1797422" y="1989044"/>
            <a:ext cx="5719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 Value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6F0D1F-3D6A-4938-9190-6DCF4A8D3893}"/>
              </a:ext>
            </a:extLst>
          </p:cNvPr>
          <p:cNvSpPr txBox="1"/>
          <p:nvPr/>
        </p:nvSpPr>
        <p:spPr>
          <a:xfrm>
            <a:off x="1604682" y="3313152"/>
            <a:ext cx="59346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 구분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Google Shape;621;p21">
            <a:extLst>
              <a:ext uri="{FF2B5EF4-FFF2-40B4-BE49-F238E27FC236}">
                <a16:creationId xmlns:a16="http://schemas.microsoft.com/office/drawing/2014/main" id="{BE6AB50A-73AA-4BED-BA46-0B7A1A048AE4}"/>
              </a:ext>
            </a:extLst>
          </p:cNvPr>
          <p:cNvSpPr txBox="1">
            <a:spLocks/>
          </p:cNvSpPr>
          <p:nvPr/>
        </p:nvSpPr>
        <p:spPr>
          <a:xfrm flipH="1">
            <a:off x="3393365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Google Shape;621;p21">
            <a:extLst>
              <a:ext uri="{FF2B5EF4-FFF2-40B4-BE49-F238E27FC236}">
                <a16:creationId xmlns:a16="http://schemas.microsoft.com/office/drawing/2014/main" id="{24C87D5D-F171-4689-B1D6-CC86FB2421EF}"/>
              </a:ext>
            </a:extLst>
          </p:cNvPr>
          <p:cNvSpPr txBox="1">
            <a:spLocks/>
          </p:cNvSpPr>
          <p:nvPr/>
        </p:nvSpPr>
        <p:spPr>
          <a:xfrm flipH="1">
            <a:off x="5519573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Google Shape;621;p21">
            <a:extLst>
              <a:ext uri="{FF2B5EF4-FFF2-40B4-BE49-F238E27FC236}">
                <a16:creationId xmlns:a16="http://schemas.microsoft.com/office/drawing/2014/main" id="{FBC71E50-AB20-4320-936E-0999473BCDE0}"/>
              </a:ext>
            </a:extLst>
          </p:cNvPr>
          <p:cNvSpPr txBox="1">
            <a:spLocks/>
          </p:cNvSpPr>
          <p:nvPr/>
        </p:nvSpPr>
        <p:spPr>
          <a:xfrm flipH="1">
            <a:off x="4412256" y="468450"/>
            <a:ext cx="1210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Google Shape;621;p21">
            <a:extLst>
              <a:ext uri="{FF2B5EF4-FFF2-40B4-BE49-F238E27FC236}">
                <a16:creationId xmlns:a16="http://schemas.microsoft.com/office/drawing/2014/main" id="{10262570-5123-48D3-B69A-A6939E2FB732}"/>
              </a:ext>
            </a:extLst>
          </p:cNvPr>
          <p:cNvSpPr txBox="1">
            <a:spLocks/>
          </p:cNvSpPr>
          <p:nvPr/>
        </p:nvSpPr>
        <p:spPr>
          <a:xfrm flipH="1">
            <a:off x="3868388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9872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6039131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방향 전환 시 상황에 따라 적절하게 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Steering angle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을 결정해야 한다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.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4127219" y="1694448"/>
            <a:ext cx="825780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적절하게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A518F5-D60E-4DE6-8884-2B365D2BB76A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79F1DCD-6915-47C1-B524-2AD4B1A3F7F8}"/>
              </a:ext>
            </a:extLst>
          </p:cNvPr>
          <p:cNvGrpSpPr/>
          <p:nvPr/>
        </p:nvGrpSpPr>
        <p:grpSpPr>
          <a:xfrm>
            <a:off x="1229005" y="2590411"/>
            <a:ext cx="7139547" cy="2351799"/>
            <a:chOff x="471488" y="1376140"/>
            <a:chExt cx="8319109" cy="2740352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EF0DA60C-DA21-4278-8EFF-0039D3EA181D}"/>
                </a:ext>
              </a:extLst>
            </p:cNvPr>
            <p:cNvCxnSpPr>
              <a:cxnSpLocks/>
            </p:cNvCxnSpPr>
            <p:nvPr/>
          </p:nvCxnSpPr>
          <p:spPr>
            <a:xfrm>
              <a:off x="471488" y="3036100"/>
              <a:ext cx="8319109" cy="0"/>
            </a:xfrm>
            <a:prstGeom prst="line">
              <a:avLst/>
            </a:prstGeom>
            <a:ln w="381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0D47F0-69B3-4F3D-AF69-E6381EA01587}"/>
                </a:ext>
              </a:extLst>
            </p:cNvPr>
            <p:cNvSpPr txBox="1"/>
            <p:nvPr/>
          </p:nvSpPr>
          <p:spPr>
            <a:xfrm>
              <a:off x="3199669" y="3716382"/>
              <a:ext cx="27446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r>
                <a:rPr lang="ko-KR" altLang="en-US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좌 </a:t>
              </a:r>
              <a:r>
                <a:rPr lang="en-US" altLang="ko-KR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– </a:t>
              </a:r>
              <a:r>
                <a:rPr lang="ko-KR" altLang="en-US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우</a:t>
              </a:r>
              <a:r>
                <a:rPr lang="en-US" altLang="ko-KR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</a:t>
              </a:r>
              <a:r>
                <a:rPr lang="ko-KR" altLang="en-US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의 차이 </a:t>
              </a:r>
              <a:r>
                <a:rPr lang="en-US" altLang="ko-KR" sz="2000" b="1" dirty="0">
                  <a:solidFill>
                    <a:schemeClr val="accent6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= X * 3</a:t>
              </a:r>
              <a:endParaRPr lang="ko-KR" altLang="en-US" sz="2000" b="1" dirty="0">
                <a:solidFill>
                  <a:schemeClr val="accent6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B82F6E5-7478-477F-ACF2-DC81A17134C7}"/>
                </a:ext>
              </a:extLst>
            </p:cNvPr>
            <p:cNvCxnSpPr>
              <a:cxnSpLocks/>
            </p:cNvCxnSpPr>
            <p:nvPr/>
          </p:nvCxnSpPr>
          <p:spPr>
            <a:xfrm>
              <a:off x="4623902" y="2948907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CC5FE40-7FD5-48B0-8C87-0A8D3D53F7AA}"/>
                </a:ext>
              </a:extLst>
            </p:cNvPr>
            <p:cNvSpPr txBox="1"/>
            <p:nvPr/>
          </p:nvSpPr>
          <p:spPr>
            <a:xfrm>
              <a:off x="4177849" y="2571305"/>
              <a:ext cx="8835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중앙 정렬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19C74B-7588-40B9-A42C-71000CEF9DBF}"/>
                </a:ext>
              </a:extLst>
            </p:cNvPr>
            <p:cNvSpPr txBox="1"/>
            <p:nvPr/>
          </p:nvSpPr>
          <p:spPr>
            <a:xfrm>
              <a:off x="4268581" y="3153675"/>
              <a:ext cx="6703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-1 ~ 1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CA68DC7-D22B-44C8-B751-821DB8449C74}"/>
                </a:ext>
              </a:extLst>
            </p:cNvPr>
            <p:cNvSpPr txBox="1"/>
            <p:nvPr/>
          </p:nvSpPr>
          <p:spPr>
            <a:xfrm>
              <a:off x="1857459" y="1376140"/>
              <a:ext cx="88678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좌회전</a:t>
              </a:r>
              <a:br>
                <a:rPr lang="en-US" altLang="ko-KR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en-US" altLang="ko-KR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X &lt; 0</a:t>
              </a:r>
              <a:endPara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53448D-2AAF-43F0-9D6D-4A2E73B513D8}"/>
                </a:ext>
              </a:extLst>
            </p:cNvPr>
            <p:cNvSpPr txBox="1"/>
            <p:nvPr/>
          </p:nvSpPr>
          <p:spPr>
            <a:xfrm>
              <a:off x="6332434" y="1376140"/>
              <a:ext cx="88678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우회전</a:t>
              </a:r>
              <a:endParaRPr lang="en-US" altLang="ko-KR" sz="20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en-US" altLang="ko-KR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X</a:t>
              </a:r>
              <a:r>
                <a:rPr lang="ko-KR" altLang="en-US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&gt;</a:t>
              </a:r>
              <a:r>
                <a:rPr lang="ko-KR" altLang="en-US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</a:t>
              </a:r>
              <a:endParaRPr lang="ko-KR" altLang="en-US" sz="20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EF91A44C-4AB6-4B42-BD5F-185D2C1AE7B6}"/>
                </a:ext>
              </a:extLst>
            </p:cNvPr>
            <p:cNvCxnSpPr>
              <a:cxnSpLocks/>
            </p:cNvCxnSpPr>
            <p:nvPr/>
          </p:nvCxnSpPr>
          <p:spPr>
            <a:xfrm>
              <a:off x="7929354" y="2912350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0B50B16-B592-4A4D-8EA4-0FC14FA2E54B}"/>
                </a:ext>
              </a:extLst>
            </p:cNvPr>
            <p:cNvSpPr txBox="1"/>
            <p:nvPr/>
          </p:nvSpPr>
          <p:spPr>
            <a:xfrm>
              <a:off x="7223872" y="2421504"/>
              <a:ext cx="13003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급 우회전 혹은 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커브</a:t>
              </a: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0C23816-FD1E-418D-A4A5-EE633FCBC1E7}"/>
                </a:ext>
              </a:extLst>
            </p:cNvPr>
            <p:cNvCxnSpPr>
              <a:cxnSpLocks/>
            </p:cNvCxnSpPr>
            <p:nvPr/>
          </p:nvCxnSpPr>
          <p:spPr>
            <a:xfrm>
              <a:off x="5826627" y="2920014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9AC269E-3C2B-439B-A4AD-15BBF9ACF4D2}"/>
                </a:ext>
              </a:extLst>
            </p:cNvPr>
            <p:cNvSpPr txBox="1"/>
            <p:nvPr/>
          </p:nvSpPr>
          <p:spPr>
            <a:xfrm>
              <a:off x="5375306" y="2405160"/>
              <a:ext cx="883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오른쪽 </a:t>
              </a:r>
              <a:b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미세 조정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6ACC891-96B7-426D-B8CC-E24ABCF539BB}"/>
                </a:ext>
              </a:extLst>
            </p:cNvPr>
            <p:cNvSpPr txBox="1"/>
            <p:nvPr/>
          </p:nvSpPr>
          <p:spPr>
            <a:xfrm>
              <a:off x="5524974" y="3153675"/>
              <a:ext cx="5966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 ~ 8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3BFB4345-EAAA-496D-B354-B6CD3B01D004}"/>
                </a:ext>
              </a:extLst>
            </p:cNvPr>
            <p:cNvCxnSpPr>
              <a:cxnSpLocks/>
            </p:cNvCxnSpPr>
            <p:nvPr/>
          </p:nvCxnSpPr>
          <p:spPr>
            <a:xfrm>
              <a:off x="6836287" y="2917711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6816B5F-7484-401F-AADD-69201097001A}"/>
                </a:ext>
              </a:extLst>
            </p:cNvPr>
            <p:cNvSpPr txBox="1"/>
            <p:nvPr/>
          </p:nvSpPr>
          <p:spPr>
            <a:xfrm>
              <a:off x="6458542" y="2425687"/>
              <a:ext cx="7200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오른쪽 </a:t>
              </a:r>
              <a:b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커브</a:t>
              </a: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EC533132-172B-4696-98D1-2BB40775A611}"/>
                </a:ext>
              </a:extLst>
            </p:cNvPr>
            <p:cNvCxnSpPr>
              <a:cxnSpLocks/>
            </p:cNvCxnSpPr>
            <p:nvPr/>
          </p:nvCxnSpPr>
          <p:spPr>
            <a:xfrm>
              <a:off x="3722830" y="2928942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1D6DC4A-3C07-41B5-A459-CEF6C8510729}"/>
                </a:ext>
              </a:extLst>
            </p:cNvPr>
            <p:cNvSpPr txBox="1"/>
            <p:nvPr/>
          </p:nvSpPr>
          <p:spPr>
            <a:xfrm>
              <a:off x="3386109" y="3163488"/>
              <a:ext cx="6543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-8~-1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D6BCC87-3E3E-4CD8-9CE7-3C6AB7EB1244}"/>
                </a:ext>
              </a:extLst>
            </p:cNvPr>
            <p:cNvSpPr txBox="1"/>
            <p:nvPr/>
          </p:nvSpPr>
          <p:spPr>
            <a:xfrm>
              <a:off x="3259809" y="2427153"/>
              <a:ext cx="883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왼쪽</a:t>
              </a:r>
              <a:b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미세 조정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CA700C44-1200-4E76-B30F-3BA18E10F3FB}"/>
                </a:ext>
              </a:extLst>
            </p:cNvPr>
            <p:cNvCxnSpPr>
              <a:cxnSpLocks/>
            </p:cNvCxnSpPr>
            <p:nvPr/>
          </p:nvCxnSpPr>
          <p:spPr>
            <a:xfrm>
              <a:off x="1413956" y="2895306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A598A2B-D5C6-4FCE-A097-715253B2B25F}"/>
                </a:ext>
              </a:extLst>
            </p:cNvPr>
            <p:cNvSpPr txBox="1"/>
            <p:nvPr/>
          </p:nvSpPr>
          <p:spPr>
            <a:xfrm>
              <a:off x="763778" y="2425687"/>
              <a:ext cx="13003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급 좌회전 혹은 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급 커브</a:t>
              </a:r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B534ECE0-7EE2-4D72-A0E9-6358CABDFB73}"/>
                </a:ext>
              </a:extLst>
            </p:cNvPr>
            <p:cNvCxnSpPr>
              <a:cxnSpLocks/>
            </p:cNvCxnSpPr>
            <p:nvPr/>
          </p:nvCxnSpPr>
          <p:spPr>
            <a:xfrm>
              <a:off x="2576504" y="2920014"/>
              <a:ext cx="0" cy="232171"/>
            </a:xfrm>
            <a:prstGeom prst="line">
              <a:avLst/>
            </a:prstGeom>
            <a:ln w="1905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383AEFB-7733-4F4E-BF11-A02F922BA470}"/>
                </a:ext>
              </a:extLst>
            </p:cNvPr>
            <p:cNvSpPr txBox="1"/>
            <p:nvPr/>
          </p:nvSpPr>
          <p:spPr>
            <a:xfrm>
              <a:off x="2348027" y="2413160"/>
              <a:ext cx="5565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왼쪽 </a:t>
              </a:r>
              <a:b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</a:b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커브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23ED066-CEF1-4F15-9DEF-7D7E7F62EDCB}"/>
                </a:ext>
              </a:extLst>
            </p:cNvPr>
            <p:cNvSpPr/>
            <p:nvPr/>
          </p:nvSpPr>
          <p:spPr>
            <a:xfrm>
              <a:off x="2242915" y="2316962"/>
              <a:ext cx="668596" cy="8641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A0288598-B737-4B43-90AC-8153CA289C2C}"/>
                </a:ext>
              </a:extLst>
            </p:cNvPr>
            <p:cNvSpPr/>
            <p:nvPr/>
          </p:nvSpPr>
          <p:spPr>
            <a:xfrm>
              <a:off x="6472813" y="2341669"/>
              <a:ext cx="668596" cy="83940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" name="Google Shape;621;p21">
            <a:extLst>
              <a:ext uri="{FF2B5EF4-FFF2-40B4-BE49-F238E27FC236}">
                <a16:creationId xmlns:a16="http://schemas.microsoft.com/office/drawing/2014/main" id="{7A0D1627-F7B1-46EA-A826-4430E63F2503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436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08D0DA-4509-451C-96EC-3BD7E73EA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117" y="1676838"/>
            <a:ext cx="5422425" cy="949914"/>
          </a:xfrm>
          <a:prstGeom prst="rect">
            <a:avLst/>
          </a:prstGeom>
        </p:spPr>
      </p:pic>
      <p:sp>
        <p:nvSpPr>
          <p:cNvPr id="16" name="Google Shape;621;p21">
            <a:extLst>
              <a:ext uri="{FF2B5EF4-FFF2-40B4-BE49-F238E27FC236}">
                <a16:creationId xmlns:a16="http://schemas.microsoft.com/office/drawing/2014/main" id="{C781A412-ADD2-4396-9900-08B32D6C5EA2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0EA25-C762-4375-B952-961559C58D58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</p:spTree>
    <p:extLst>
      <p:ext uri="{BB962C8B-B14F-4D97-AF65-F5344CB8AC3E}">
        <p14:creationId xmlns:p14="http://schemas.microsoft.com/office/powerpoint/2010/main" val="174205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0E02C9-CF75-41F4-AB4D-C4CB0BA30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457" y="1676838"/>
            <a:ext cx="3804826" cy="3419528"/>
          </a:xfrm>
          <a:prstGeom prst="rect">
            <a:avLst/>
          </a:prstGeom>
        </p:spPr>
      </p:pic>
      <p:sp>
        <p:nvSpPr>
          <p:cNvPr id="6" name="Google Shape;621;p21">
            <a:extLst>
              <a:ext uri="{FF2B5EF4-FFF2-40B4-BE49-F238E27FC236}">
                <a16:creationId xmlns:a16="http://schemas.microsoft.com/office/drawing/2014/main" id="{9B847E18-5B71-40B7-9F06-AE8C8FB9C319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5B0401-547A-4E83-9544-0DC9E7078581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</p:spTree>
    <p:extLst>
      <p:ext uri="{BB962C8B-B14F-4D97-AF65-F5344CB8AC3E}">
        <p14:creationId xmlns:p14="http://schemas.microsoft.com/office/powerpoint/2010/main" val="404852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26BC96A-EB11-47AB-A3F7-56A86DE1A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976" y="1667521"/>
            <a:ext cx="3884917" cy="3475979"/>
          </a:xfrm>
          <a:prstGeom prst="rect">
            <a:avLst/>
          </a:prstGeom>
        </p:spPr>
      </p:pic>
      <p:sp>
        <p:nvSpPr>
          <p:cNvPr id="6" name="Google Shape;621;p21">
            <a:extLst>
              <a:ext uri="{FF2B5EF4-FFF2-40B4-BE49-F238E27FC236}">
                <a16:creationId xmlns:a16="http://schemas.microsoft.com/office/drawing/2014/main" id="{7D9B1052-B723-45CA-B0CA-61120F56E2D3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F7CC0A-85CB-4A22-B4A8-CDF632A25198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</p:spTree>
    <p:extLst>
      <p:ext uri="{BB962C8B-B14F-4D97-AF65-F5344CB8AC3E}">
        <p14:creationId xmlns:p14="http://schemas.microsoft.com/office/powerpoint/2010/main" val="2729953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lnSpc>
                <a:spcPct val="150000"/>
              </a:lnSpc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 및 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6039131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앞의 차를 잃을 경우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, 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다시 제대로 찾아가야 한다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.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4793878" y="1687525"/>
            <a:ext cx="825780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찾아가야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40915AE-0BE7-4CC8-8357-0D72EEA04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188" y="2571750"/>
            <a:ext cx="2358032" cy="2571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C7CF5E-0BF4-4C29-97B0-D97FB9AF7AD6}"/>
              </a:ext>
            </a:extLst>
          </p:cNvPr>
          <p:cNvSpPr txBox="1"/>
          <p:nvPr/>
        </p:nvSpPr>
        <p:spPr>
          <a:xfrm>
            <a:off x="5374843" y="2472073"/>
            <a:ext cx="2909007" cy="2004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앞서 가는 차량을 찾을 수 없는 경우 가장 최근의 값을 기억해서 찾아 갈 수 있도록 도와주는 알고리즘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직진 속도에 따라서 앞 바퀴의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조향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각도를 조절하는 알고리즘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144126A-567E-47FF-9A56-3686A6AC79B8}"/>
              </a:ext>
            </a:extLst>
          </p:cNvPr>
          <p:cNvCxnSpPr>
            <a:cxnSpLocks/>
          </p:cNvCxnSpPr>
          <p:nvPr/>
        </p:nvCxnSpPr>
        <p:spPr>
          <a:xfrm flipV="1">
            <a:off x="3616144" y="2684929"/>
            <a:ext cx="1758699" cy="33511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C238272-7C2E-48B6-843B-41B88219463F}"/>
              </a:ext>
            </a:extLst>
          </p:cNvPr>
          <p:cNvCxnSpPr>
            <a:cxnSpLocks/>
          </p:cNvCxnSpPr>
          <p:nvPr/>
        </p:nvCxnSpPr>
        <p:spPr>
          <a:xfrm flipV="1">
            <a:off x="3319684" y="4043082"/>
            <a:ext cx="2055159" cy="39402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9" name="Google Shape;621;p21">
            <a:extLst>
              <a:ext uri="{FF2B5EF4-FFF2-40B4-BE49-F238E27FC236}">
                <a16:creationId xmlns:a16="http://schemas.microsoft.com/office/drawing/2014/main" id="{12FAE49A-6101-4398-98F9-D6D53D7AD93B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AB0ACB-C766-4530-81CF-3074279192B4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</p:spTree>
    <p:extLst>
      <p:ext uri="{BB962C8B-B14F-4D97-AF65-F5344CB8AC3E}">
        <p14:creationId xmlns:p14="http://schemas.microsoft.com/office/powerpoint/2010/main" val="2910306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97;p15">
            <a:extLst>
              <a:ext uri="{FF2B5EF4-FFF2-40B4-BE49-F238E27FC236}">
                <a16:creationId xmlns:a16="http://schemas.microsoft.com/office/drawing/2014/main" id="{4C2B2BD2-EBC9-4FA4-AD67-296B6C7B1EF5}"/>
              </a:ext>
            </a:extLst>
          </p:cNvPr>
          <p:cNvSpPr txBox="1">
            <a:spLocks/>
          </p:cNvSpPr>
          <p:nvPr/>
        </p:nvSpPr>
        <p:spPr>
          <a:xfrm>
            <a:off x="1326788" y="1284600"/>
            <a:ext cx="7550512" cy="1067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구현 이유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     </a:t>
            </a:r>
          </a:p>
          <a:p>
            <a:pPr marL="158750">
              <a:buClr>
                <a:srgbClr val="1DCDC3"/>
              </a:buClr>
              <a:buSzPts val="1100"/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알고리즘</a:t>
            </a: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158750">
              <a:buClr>
                <a:srgbClr val="1DCDC3"/>
              </a:buClr>
              <a:buSzPts val="1100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Code</a:t>
            </a:r>
          </a:p>
          <a:p>
            <a:pPr marL="457200" indent="-298450">
              <a:buClr>
                <a:srgbClr val="1DCDC3"/>
              </a:buClr>
              <a:buSzPts val="1100"/>
              <a:buFont typeface="Roboto Slab"/>
              <a:buChar char="●"/>
            </a:pPr>
            <a:endParaRPr lang="en-US" altLang="ko-KR" sz="1700" dirty="0">
              <a:latin typeface="나눔스퀘어" panose="020B0600000101010101" pitchFamily="50" charset="-127"/>
              <a:ea typeface="나눔스퀘어" panose="020B0600000101010101" pitchFamily="50" charset="-127"/>
              <a:cs typeface="Roboto Slab"/>
              <a:sym typeface="Roboto Slab"/>
            </a:endParaRPr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5213C-69AC-42FA-BBE7-C61D7E9F8424}"/>
              </a:ext>
            </a:extLst>
          </p:cNvPr>
          <p:cNvSpPr txBox="1"/>
          <p:nvPr/>
        </p:nvSpPr>
        <p:spPr>
          <a:xfrm>
            <a:off x="1881187" y="1691006"/>
            <a:ext cx="6039131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후진할 때와 전진할 때의 </a:t>
            </a:r>
            <a:r>
              <a:rPr lang="ko-KR" altLang="en-US" sz="17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조향</a:t>
            </a:r>
            <a:r>
              <a:rPr lang="ko-KR" altLang="en-US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 방향은 서로 반대이다</a:t>
            </a:r>
            <a:r>
              <a:rPr lang="en-US" altLang="ko-KR" sz="1700" dirty="0">
                <a:latin typeface="나눔스퀘어" panose="020B0600000101010101" pitchFamily="50" charset="-127"/>
                <a:ea typeface="나눔스퀘어" panose="020B0600000101010101" pitchFamily="50" charset="-127"/>
                <a:cs typeface="Roboto Slab"/>
                <a:sym typeface="Roboto Slab"/>
              </a:rPr>
              <a:t>.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63456-B8AD-41E2-AAE8-7B4C9F527CFB}"/>
              </a:ext>
            </a:extLst>
          </p:cNvPr>
          <p:cNvSpPr txBox="1"/>
          <p:nvPr/>
        </p:nvSpPr>
        <p:spPr>
          <a:xfrm>
            <a:off x="1881187" y="1691006"/>
            <a:ext cx="409295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827CF4-C9B3-4AE4-94DF-A48C6E83CE22}"/>
              </a:ext>
            </a:extLst>
          </p:cNvPr>
          <p:cNvSpPr txBox="1"/>
          <p:nvPr/>
        </p:nvSpPr>
        <p:spPr>
          <a:xfrm>
            <a:off x="-6712" y="1676838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 추정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511141-46D0-4D58-82EC-010050C8E5C6}"/>
              </a:ext>
            </a:extLst>
          </p:cNvPr>
          <p:cNvSpPr txBox="1"/>
          <p:nvPr/>
        </p:nvSpPr>
        <p:spPr>
          <a:xfrm>
            <a:off x="-6712" y="2069076"/>
            <a:ext cx="107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후진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7E2B7C-8CBF-4586-AD8B-5102A819D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12" y="2730109"/>
            <a:ext cx="2784101" cy="23995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8B47FA2-2910-4876-824A-176715FF2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741" y="2730108"/>
            <a:ext cx="2771807" cy="23995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E7828E4-011F-43F4-81B1-770A5883C247}"/>
              </a:ext>
            </a:extLst>
          </p:cNvPr>
          <p:cNvSpPr txBox="1"/>
          <p:nvPr/>
        </p:nvSpPr>
        <p:spPr>
          <a:xfrm>
            <a:off x="2973162" y="1691006"/>
            <a:ext cx="409295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전진</a:t>
            </a:r>
            <a:endParaRPr lang="ko-KR" altLang="en-US" sz="1700" dirty="0">
              <a:solidFill>
                <a:schemeClr val="bg1">
                  <a:lumMod val="20000"/>
                  <a:lumOff val="8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7E8FFA-3D02-45EE-8C18-6441F93C9774}"/>
              </a:ext>
            </a:extLst>
          </p:cNvPr>
          <p:cNvSpPr txBox="1"/>
          <p:nvPr/>
        </p:nvSpPr>
        <p:spPr>
          <a:xfrm>
            <a:off x="1881187" y="2376853"/>
            <a:ext cx="4183437" cy="26161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좌회전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우회전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정지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전진</a:t>
            </a:r>
            <a:r>
              <a:rPr lang="en-US" altLang="ko-KR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700" dirty="0">
                <a:solidFill>
                  <a:schemeClr val="bg1">
                    <a:lumMod val="20000"/>
                    <a:lumOff val="8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후진의 경우를 구분</a:t>
            </a:r>
          </a:p>
        </p:txBody>
      </p:sp>
      <p:sp>
        <p:nvSpPr>
          <p:cNvPr id="21" name="Google Shape;621;p21">
            <a:extLst>
              <a:ext uri="{FF2B5EF4-FFF2-40B4-BE49-F238E27FC236}">
                <a16:creationId xmlns:a16="http://schemas.microsoft.com/office/drawing/2014/main" id="{D3A9569B-AB31-430D-AC49-52D7BCB8E6B4}"/>
              </a:ext>
            </a:extLst>
          </p:cNvPr>
          <p:cNvSpPr txBox="1">
            <a:spLocks/>
          </p:cNvSpPr>
          <p:nvPr/>
        </p:nvSpPr>
        <p:spPr>
          <a:xfrm flipH="1">
            <a:off x="3317119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 err="1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32367-BA5E-441E-ABD5-A958875360D2}"/>
              </a:ext>
            </a:extLst>
          </p:cNvPr>
          <p:cNvSpPr txBox="1"/>
          <p:nvPr/>
        </p:nvSpPr>
        <p:spPr>
          <a:xfrm>
            <a:off x="38622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Heuristic</a:t>
            </a:r>
          </a:p>
        </p:txBody>
      </p:sp>
    </p:spTree>
    <p:extLst>
      <p:ext uri="{BB962C8B-B14F-4D97-AF65-F5344CB8AC3E}">
        <p14:creationId xmlns:p14="http://schemas.microsoft.com/office/powerpoint/2010/main" val="1020403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5014019" y="2162766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</a:t>
            </a:r>
            <a:r>
              <a:rPr lang="en-US" dirty="0"/>
              <a:t>Project</a:t>
            </a:r>
            <a:endParaRPr dirty="0"/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"/>
          </p:nvPr>
        </p:nvSpPr>
        <p:spPr>
          <a:xfrm>
            <a:off x="1868250" y="2708266"/>
            <a:ext cx="4020300" cy="15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Driver</a:t>
            </a:r>
            <a:r>
              <a:rPr lang="e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–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블루투스를 통해 움직이는 차량</a:t>
            </a:r>
            <a:endParaRPr lang="en-US" altLang="ko-KR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전진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후진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좌회전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우회전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저속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고속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급 브레이크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Follower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–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Driver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따라가는 차량</a:t>
            </a:r>
            <a:endParaRPr lang="en-US" altLang="ko-KR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따라가기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안전거리 유치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후면 충돌 감지</a:t>
            </a:r>
            <a:endParaRPr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1"/>
          <p:cNvSpPr/>
          <p:nvPr/>
        </p:nvSpPr>
        <p:spPr>
          <a:xfrm>
            <a:off x="3740127" y="1776770"/>
            <a:ext cx="347901" cy="347901"/>
          </a:xfrm>
          <a:custGeom>
            <a:avLst/>
            <a:gdLst/>
            <a:ahLst/>
            <a:cxnLst/>
            <a:rect l="l" t="t" r="r" b="b"/>
            <a:pathLst>
              <a:path w="6166" h="6166" extrusionOk="0">
                <a:moveTo>
                  <a:pt x="0" y="0"/>
                </a:moveTo>
                <a:lnTo>
                  <a:pt x="1679" y="6166"/>
                </a:lnTo>
                <a:lnTo>
                  <a:pt x="6166" y="15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1"/>
          <p:cNvSpPr/>
          <p:nvPr/>
        </p:nvSpPr>
        <p:spPr>
          <a:xfrm>
            <a:off x="3375638" y="1480538"/>
            <a:ext cx="1090308" cy="1083256"/>
          </a:xfrm>
          <a:custGeom>
            <a:avLst/>
            <a:gdLst/>
            <a:ahLst/>
            <a:cxnLst/>
            <a:rect l="l" t="t" r="r" b="b"/>
            <a:pathLst>
              <a:path w="19324" h="19199" extrusionOk="0">
                <a:moveTo>
                  <a:pt x="19324" y="1"/>
                </a:moveTo>
                <a:cubicBezTo>
                  <a:pt x="8672" y="1"/>
                  <a:pt x="0" y="8672"/>
                  <a:pt x="0" y="19199"/>
                </a:cubicBezTo>
                <a:lnTo>
                  <a:pt x="19324" y="19199"/>
                </a:lnTo>
                <a:lnTo>
                  <a:pt x="1932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1"/>
          <p:cNvSpPr/>
          <p:nvPr/>
        </p:nvSpPr>
        <p:spPr>
          <a:xfrm>
            <a:off x="3676826" y="1744994"/>
            <a:ext cx="701445" cy="701445"/>
          </a:xfrm>
          <a:custGeom>
            <a:avLst/>
            <a:gdLst/>
            <a:ahLst/>
            <a:cxnLst/>
            <a:rect l="l" t="t" r="r" b="b"/>
            <a:pathLst>
              <a:path w="12432" h="12432" extrusionOk="0">
                <a:moveTo>
                  <a:pt x="6266" y="0"/>
                </a:moveTo>
                <a:cubicBezTo>
                  <a:pt x="2808" y="0"/>
                  <a:pt x="1" y="2732"/>
                  <a:pt x="1" y="6166"/>
                </a:cubicBezTo>
                <a:cubicBezTo>
                  <a:pt x="1" y="9624"/>
                  <a:pt x="2808" y="12431"/>
                  <a:pt x="6266" y="12431"/>
                </a:cubicBezTo>
                <a:cubicBezTo>
                  <a:pt x="9600" y="12431"/>
                  <a:pt x="12432" y="9624"/>
                  <a:pt x="12432" y="6166"/>
                </a:cubicBezTo>
                <a:cubicBezTo>
                  <a:pt x="12432" y="2732"/>
                  <a:pt x="9600" y="0"/>
                  <a:pt x="6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1"/>
          <p:cNvSpPr/>
          <p:nvPr/>
        </p:nvSpPr>
        <p:spPr>
          <a:xfrm>
            <a:off x="3752424" y="1820349"/>
            <a:ext cx="548855" cy="545097"/>
          </a:xfrm>
          <a:custGeom>
            <a:avLst/>
            <a:gdLst/>
            <a:ahLst/>
            <a:cxnLst/>
            <a:rect l="l" t="t" r="r" b="b"/>
            <a:pathLst>
              <a:path w="10953" h="10878" extrusionOk="0">
                <a:moveTo>
                  <a:pt x="5539" y="0"/>
                </a:moveTo>
                <a:cubicBezTo>
                  <a:pt x="2507" y="0"/>
                  <a:pt x="0" y="2406"/>
                  <a:pt x="0" y="5439"/>
                </a:cubicBezTo>
                <a:cubicBezTo>
                  <a:pt x="0" y="8471"/>
                  <a:pt x="2507" y="10877"/>
                  <a:pt x="5539" y="10877"/>
                </a:cubicBezTo>
                <a:cubicBezTo>
                  <a:pt x="8447" y="10877"/>
                  <a:pt x="10953" y="8471"/>
                  <a:pt x="10953" y="5439"/>
                </a:cubicBezTo>
                <a:cubicBezTo>
                  <a:pt x="10953" y="2406"/>
                  <a:pt x="8447" y="0"/>
                  <a:pt x="55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1"/>
          <p:cNvSpPr/>
          <p:nvPr/>
        </p:nvSpPr>
        <p:spPr>
          <a:xfrm>
            <a:off x="5044205" y="1798123"/>
            <a:ext cx="347958" cy="347901"/>
          </a:xfrm>
          <a:custGeom>
            <a:avLst/>
            <a:gdLst/>
            <a:ahLst/>
            <a:cxnLst/>
            <a:rect l="l" t="t" r="r" b="b"/>
            <a:pathLst>
              <a:path w="6167" h="6166" extrusionOk="0">
                <a:moveTo>
                  <a:pt x="6166" y="0"/>
                </a:moveTo>
                <a:lnTo>
                  <a:pt x="1" y="1655"/>
                </a:lnTo>
                <a:lnTo>
                  <a:pt x="4487" y="6166"/>
                </a:lnTo>
                <a:lnTo>
                  <a:pt x="61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1"/>
          <p:cNvSpPr/>
          <p:nvPr/>
        </p:nvSpPr>
        <p:spPr>
          <a:xfrm>
            <a:off x="4683703" y="1480538"/>
            <a:ext cx="1084666" cy="1083256"/>
          </a:xfrm>
          <a:custGeom>
            <a:avLst/>
            <a:gdLst/>
            <a:ahLst/>
            <a:cxnLst/>
            <a:rect l="l" t="t" r="r" b="b"/>
            <a:pathLst>
              <a:path w="19224" h="19199" extrusionOk="0">
                <a:moveTo>
                  <a:pt x="0" y="1"/>
                </a:moveTo>
                <a:lnTo>
                  <a:pt x="0" y="19199"/>
                </a:lnTo>
                <a:lnTo>
                  <a:pt x="19224" y="19199"/>
                </a:lnTo>
                <a:cubicBezTo>
                  <a:pt x="19224" y="8672"/>
                  <a:pt x="10552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1"/>
          <p:cNvSpPr/>
          <p:nvPr/>
        </p:nvSpPr>
        <p:spPr>
          <a:xfrm>
            <a:off x="4754401" y="1744994"/>
            <a:ext cx="695802" cy="701445"/>
          </a:xfrm>
          <a:custGeom>
            <a:avLst/>
            <a:gdLst/>
            <a:ahLst/>
            <a:cxnLst/>
            <a:rect l="l" t="t" r="r" b="b"/>
            <a:pathLst>
              <a:path w="12332" h="12432" extrusionOk="0">
                <a:moveTo>
                  <a:pt x="6166" y="0"/>
                </a:moveTo>
                <a:cubicBezTo>
                  <a:pt x="2732" y="0"/>
                  <a:pt x="1" y="2732"/>
                  <a:pt x="1" y="6166"/>
                </a:cubicBezTo>
                <a:cubicBezTo>
                  <a:pt x="1" y="9624"/>
                  <a:pt x="2732" y="12431"/>
                  <a:pt x="6166" y="12431"/>
                </a:cubicBezTo>
                <a:cubicBezTo>
                  <a:pt x="9625" y="12431"/>
                  <a:pt x="12331" y="9624"/>
                  <a:pt x="12331" y="6166"/>
                </a:cubicBezTo>
                <a:cubicBezTo>
                  <a:pt x="12331" y="2732"/>
                  <a:pt x="9625" y="0"/>
                  <a:pt x="616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1"/>
          <p:cNvSpPr/>
          <p:nvPr/>
        </p:nvSpPr>
        <p:spPr>
          <a:xfrm>
            <a:off x="4829750" y="1820349"/>
            <a:ext cx="545097" cy="545097"/>
          </a:xfrm>
          <a:custGeom>
            <a:avLst/>
            <a:gdLst/>
            <a:ahLst/>
            <a:cxnLst/>
            <a:rect l="l" t="t" r="r" b="b"/>
            <a:pathLst>
              <a:path w="10878" h="10878" extrusionOk="0">
                <a:moveTo>
                  <a:pt x="5439" y="0"/>
                </a:moveTo>
                <a:cubicBezTo>
                  <a:pt x="2406" y="0"/>
                  <a:pt x="0" y="2406"/>
                  <a:pt x="0" y="5439"/>
                </a:cubicBezTo>
                <a:cubicBezTo>
                  <a:pt x="0" y="8471"/>
                  <a:pt x="2406" y="10877"/>
                  <a:pt x="5439" y="10877"/>
                </a:cubicBezTo>
                <a:cubicBezTo>
                  <a:pt x="8472" y="10877"/>
                  <a:pt x="10878" y="8471"/>
                  <a:pt x="10878" y="5439"/>
                </a:cubicBezTo>
                <a:cubicBezTo>
                  <a:pt x="10878" y="2406"/>
                  <a:pt x="8472" y="0"/>
                  <a:pt x="54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1"/>
          <p:cNvSpPr/>
          <p:nvPr/>
        </p:nvSpPr>
        <p:spPr>
          <a:xfrm>
            <a:off x="3810091" y="3000660"/>
            <a:ext cx="347958" cy="347958"/>
          </a:xfrm>
          <a:custGeom>
            <a:avLst/>
            <a:gdLst/>
            <a:ahLst/>
            <a:cxnLst/>
            <a:rect l="l" t="t" r="r" b="b"/>
            <a:pathLst>
              <a:path w="6167" h="6167" extrusionOk="0">
                <a:moveTo>
                  <a:pt x="1680" y="1"/>
                </a:moveTo>
                <a:lnTo>
                  <a:pt x="1" y="6166"/>
                </a:lnTo>
                <a:lnTo>
                  <a:pt x="6166" y="4487"/>
                </a:lnTo>
                <a:lnTo>
                  <a:pt x="168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1"/>
          <p:cNvSpPr/>
          <p:nvPr/>
        </p:nvSpPr>
        <p:spPr>
          <a:xfrm>
            <a:off x="3394032" y="2764564"/>
            <a:ext cx="1083256" cy="1090365"/>
          </a:xfrm>
          <a:custGeom>
            <a:avLst/>
            <a:gdLst/>
            <a:ahLst/>
            <a:cxnLst/>
            <a:rect l="l" t="t" r="r" b="b"/>
            <a:pathLst>
              <a:path w="19199" h="19325" extrusionOk="0">
                <a:moveTo>
                  <a:pt x="0" y="1"/>
                </a:moveTo>
                <a:cubicBezTo>
                  <a:pt x="0" y="10652"/>
                  <a:pt x="8672" y="19324"/>
                  <a:pt x="19198" y="19324"/>
                </a:cubicBezTo>
                <a:lnTo>
                  <a:pt x="1919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1"/>
          <p:cNvSpPr/>
          <p:nvPr/>
        </p:nvSpPr>
        <p:spPr>
          <a:xfrm>
            <a:off x="3676826" y="2864997"/>
            <a:ext cx="701445" cy="695746"/>
          </a:xfrm>
          <a:custGeom>
            <a:avLst/>
            <a:gdLst/>
            <a:ahLst/>
            <a:cxnLst/>
            <a:rect l="l" t="t" r="r" b="b"/>
            <a:pathLst>
              <a:path w="12432" h="12331" extrusionOk="0">
                <a:moveTo>
                  <a:pt x="6266" y="0"/>
                </a:moveTo>
                <a:cubicBezTo>
                  <a:pt x="2808" y="0"/>
                  <a:pt x="1" y="2707"/>
                  <a:pt x="1" y="6166"/>
                </a:cubicBezTo>
                <a:cubicBezTo>
                  <a:pt x="1" y="9599"/>
                  <a:pt x="2808" y="12331"/>
                  <a:pt x="6266" y="12331"/>
                </a:cubicBezTo>
                <a:cubicBezTo>
                  <a:pt x="9600" y="12331"/>
                  <a:pt x="12432" y="9599"/>
                  <a:pt x="12432" y="6166"/>
                </a:cubicBezTo>
                <a:cubicBezTo>
                  <a:pt x="12432" y="2707"/>
                  <a:pt x="9600" y="0"/>
                  <a:pt x="62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1"/>
          <p:cNvSpPr/>
          <p:nvPr/>
        </p:nvSpPr>
        <p:spPr>
          <a:xfrm>
            <a:off x="3752413" y="2940225"/>
            <a:ext cx="548855" cy="543894"/>
          </a:xfrm>
          <a:custGeom>
            <a:avLst/>
            <a:gdLst/>
            <a:ahLst/>
            <a:cxnLst/>
            <a:rect l="l" t="t" r="r" b="b"/>
            <a:pathLst>
              <a:path w="10953" h="10854" extrusionOk="0">
                <a:moveTo>
                  <a:pt x="5539" y="1"/>
                </a:moveTo>
                <a:cubicBezTo>
                  <a:pt x="2507" y="1"/>
                  <a:pt x="0" y="2407"/>
                  <a:pt x="0" y="5440"/>
                </a:cubicBezTo>
                <a:cubicBezTo>
                  <a:pt x="0" y="8472"/>
                  <a:pt x="2507" y="10853"/>
                  <a:pt x="5539" y="10853"/>
                </a:cubicBezTo>
                <a:cubicBezTo>
                  <a:pt x="8447" y="10853"/>
                  <a:pt x="10953" y="8472"/>
                  <a:pt x="10953" y="5440"/>
                </a:cubicBezTo>
                <a:cubicBezTo>
                  <a:pt x="10953" y="2407"/>
                  <a:pt x="8447" y="1"/>
                  <a:pt x="55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1"/>
          <p:cNvSpPr/>
          <p:nvPr/>
        </p:nvSpPr>
        <p:spPr>
          <a:xfrm>
            <a:off x="5070669" y="3110576"/>
            <a:ext cx="347901" cy="347901"/>
          </a:xfrm>
          <a:custGeom>
            <a:avLst/>
            <a:gdLst/>
            <a:ahLst/>
            <a:cxnLst/>
            <a:rect l="l" t="t" r="r" b="b"/>
            <a:pathLst>
              <a:path w="6166" h="6166" extrusionOk="0">
                <a:moveTo>
                  <a:pt x="4486" y="0"/>
                </a:moveTo>
                <a:lnTo>
                  <a:pt x="0" y="4486"/>
                </a:lnTo>
                <a:lnTo>
                  <a:pt x="6166" y="6166"/>
                </a:lnTo>
                <a:lnTo>
                  <a:pt x="6166" y="6166"/>
                </a:lnTo>
                <a:lnTo>
                  <a:pt x="44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8" name="Google Shape;618;p21"/>
          <p:cNvSpPr/>
          <p:nvPr/>
        </p:nvSpPr>
        <p:spPr>
          <a:xfrm>
            <a:off x="4672362" y="2775905"/>
            <a:ext cx="1084723" cy="1084666"/>
          </a:xfrm>
          <a:custGeom>
            <a:avLst/>
            <a:gdLst/>
            <a:ahLst/>
            <a:cxnLst/>
            <a:rect l="l" t="t" r="r" b="b"/>
            <a:pathLst>
              <a:path w="19225" h="19224" extrusionOk="0">
                <a:moveTo>
                  <a:pt x="1" y="0"/>
                </a:moveTo>
                <a:lnTo>
                  <a:pt x="1" y="19223"/>
                </a:lnTo>
                <a:cubicBezTo>
                  <a:pt x="10653" y="19223"/>
                  <a:pt x="19224" y="10652"/>
                  <a:pt x="192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1"/>
          <p:cNvSpPr/>
          <p:nvPr/>
        </p:nvSpPr>
        <p:spPr>
          <a:xfrm>
            <a:off x="4754401" y="2864997"/>
            <a:ext cx="695802" cy="695746"/>
          </a:xfrm>
          <a:custGeom>
            <a:avLst/>
            <a:gdLst/>
            <a:ahLst/>
            <a:cxnLst/>
            <a:rect l="l" t="t" r="r" b="b"/>
            <a:pathLst>
              <a:path w="12332" h="12331" extrusionOk="0">
                <a:moveTo>
                  <a:pt x="6166" y="0"/>
                </a:moveTo>
                <a:cubicBezTo>
                  <a:pt x="2732" y="0"/>
                  <a:pt x="1" y="2707"/>
                  <a:pt x="1" y="6166"/>
                </a:cubicBezTo>
                <a:cubicBezTo>
                  <a:pt x="1" y="9599"/>
                  <a:pt x="2732" y="12331"/>
                  <a:pt x="6166" y="12331"/>
                </a:cubicBezTo>
                <a:cubicBezTo>
                  <a:pt x="9625" y="12331"/>
                  <a:pt x="12331" y="9599"/>
                  <a:pt x="12331" y="6166"/>
                </a:cubicBezTo>
                <a:cubicBezTo>
                  <a:pt x="12331" y="2707"/>
                  <a:pt x="9625" y="0"/>
                  <a:pt x="61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1"/>
          <p:cNvSpPr/>
          <p:nvPr/>
        </p:nvSpPr>
        <p:spPr>
          <a:xfrm>
            <a:off x="4827875" y="2938342"/>
            <a:ext cx="548849" cy="547666"/>
          </a:xfrm>
          <a:custGeom>
            <a:avLst/>
            <a:gdLst/>
            <a:ahLst/>
            <a:cxnLst/>
            <a:rect l="l" t="t" r="r" b="b"/>
            <a:pathLst>
              <a:path w="10878" h="10854" extrusionOk="0">
                <a:moveTo>
                  <a:pt x="5439" y="1"/>
                </a:moveTo>
                <a:cubicBezTo>
                  <a:pt x="2406" y="1"/>
                  <a:pt x="0" y="2407"/>
                  <a:pt x="0" y="5440"/>
                </a:cubicBezTo>
                <a:cubicBezTo>
                  <a:pt x="0" y="8472"/>
                  <a:pt x="2406" y="10853"/>
                  <a:pt x="5439" y="10853"/>
                </a:cubicBezTo>
                <a:cubicBezTo>
                  <a:pt x="8472" y="10853"/>
                  <a:pt x="10878" y="8472"/>
                  <a:pt x="10878" y="5440"/>
                </a:cubicBezTo>
                <a:cubicBezTo>
                  <a:pt x="10878" y="2407"/>
                  <a:pt x="8472" y="1"/>
                  <a:pt x="54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 기능 소개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22" name="Google Shape;622;p21"/>
          <p:cNvGrpSpPr/>
          <p:nvPr/>
        </p:nvGrpSpPr>
        <p:grpSpPr>
          <a:xfrm>
            <a:off x="3852818" y="1934698"/>
            <a:ext cx="326943" cy="325611"/>
            <a:chOff x="-42062025" y="2316000"/>
            <a:chExt cx="319000" cy="317700"/>
          </a:xfrm>
        </p:grpSpPr>
        <p:sp>
          <p:nvSpPr>
            <p:cNvPr id="623" name="Google Shape;623;p21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1"/>
          <p:cNvGrpSpPr/>
          <p:nvPr/>
        </p:nvGrpSpPr>
        <p:grpSpPr>
          <a:xfrm>
            <a:off x="3857138" y="3053586"/>
            <a:ext cx="318298" cy="315953"/>
            <a:chOff x="-40171725" y="2705875"/>
            <a:chExt cx="319000" cy="316650"/>
          </a:xfrm>
        </p:grpSpPr>
        <p:sp>
          <p:nvSpPr>
            <p:cNvPr id="626" name="Google Shape;626;p21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1"/>
          <p:cNvGrpSpPr/>
          <p:nvPr/>
        </p:nvGrpSpPr>
        <p:grpSpPr>
          <a:xfrm>
            <a:off x="4949404" y="1932107"/>
            <a:ext cx="310582" cy="330800"/>
            <a:chOff x="5421475" y="1945825"/>
            <a:chExt cx="278050" cy="296150"/>
          </a:xfrm>
        </p:grpSpPr>
        <p:sp>
          <p:nvSpPr>
            <p:cNvPr id="629" name="Google Shape;629;p21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21"/>
          <p:cNvGrpSpPr/>
          <p:nvPr/>
        </p:nvGrpSpPr>
        <p:grpSpPr>
          <a:xfrm>
            <a:off x="4939781" y="3045290"/>
            <a:ext cx="329823" cy="332557"/>
            <a:chOff x="-61782550" y="2664925"/>
            <a:chExt cx="316650" cy="319275"/>
          </a:xfrm>
        </p:grpSpPr>
        <p:sp>
          <p:nvSpPr>
            <p:cNvPr id="638" name="Google Shape;638;p21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" name="Google Shape;642;p21"/>
          <p:cNvSpPr txBox="1">
            <a:spLocks noGrp="1"/>
          </p:cNvSpPr>
          <p:nvPr>
            <p:ph type="subTitle" idx="4294967295"/>
          </p:nvPr>
        </p:nvSpPr>
        <p:spPr>
          <a:xfrm>
            <a:off x="1665100" y="1079450"/>
            <a:ext cx="187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>
                <a:solidFill>
                  <a:schemeClr val="accent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따라가기</a:t>
            </a:r>
            <a:br>
              <a:rPr lang="e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3" name="Google Shape;643;p21"/>
          <p:cNvSpPr txBox="1">
            <a:spLocks noGrp="1"/>
          </p:cNvSpPr>
          <p:nvPr>
            <p:ph type="subTitle" idx="4294967295"/>
          </p:nvPr>
        </p:nvSpPr>
        <p:spPr>
          <a:xfrm>
            <a:off x="5658225" y="1079450"/>
            <a:ext cx="2236800" cy="5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안전거리 유지</a:t>
            </a:r>
            <a:br>
              <a:rPr lang="e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4" name="Google Shape;644;p21"/>
          <p:cNvSpPr txBox="1">
            <a:spLocks noGrp="1"/>
          </p:cNvSpPr>
          <p:nvPr>
            <p:ph type="subTitle" idx="4294967295"/>
          </p:nvPr>
        </p:nvSpPr>
        <p:spPr>
          <a:xfrm>
            <a:off x="5658225" y="3661750"/>
            <a:ext cx="2174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2000" dirty="0">
                <a:solidFill>
                  <a:schemeClr val="l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  <a:br>
              <a:rPr lang="e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Google Shape;641;p21">
            <a:extLst>
              <a:ext uri="{FF2B5EF4-FFF2-40B4-BE49-F238E27FC236}">
                <a16:creationId xmlns:a16="http://schemas.microsoft.com/office/drawing/2014/main" id="{83CEBF1E-6AF3-4521-808C-46CF1DCC76E3}"/>
              </a:ext>
            </a:extLst>
          </p:cNvPr>
          <p:cNvSpPr txBox="1">
            <a:spLocks/>
          </p:cNvSpPr>
          <p:nvPr/>
        </p:nvSpPr>
        <p:spPr>
          <a:xfrm>
            <a:off x="1425906" y="3661750"/>
            <a:ext cx="211329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ko-KR" altLang="en-US" sz="20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436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1"/>
          <p:cNvSpPr/>
          <p:nvPr/>
        </p:nvSpPr>
        <p:spPr>
          <a:xfrm>
            <a:off x="3576449" y="1674295"/>
            <a:ext cx="347901" cy="347901"/>
          </a:xfrm>
          <a:custGeom>
            <a:avLst/>
            <a:gdLst/>
            <a:ahLst/>
            <a:cxnLst/>
            <a:rect l="l" t="t" r="r" b="b"/>
            <a:pathLst>
              <a:path w="6166" h="6166" extrusionOk="0">
                <a:moveTo>
                  <a:pt x="0" y="0"/>
                </a:moveTo>
                <a:lnTo>
                  <a:pt x="1679" y="6166"/>
                </a:lnTo>
                <a:lnTo>
                  <a:pt x="6166" y="15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1"/>
          <p:cNvSpPr/>
          <p:nvPr/>
        </p:nvSpPr>
        <p:spPr>
          <a:xfrm>
            <a:off x="3375638" y="1480538"/>
            <a:ext cx="1090308" cy="1083256"/>
          </a:xfrm>
          <a:custGeom>
            <a:avLst/>
            <a:gdLst/>
            <a:ahLst/>
            <a:cxnLst/>
            <a:rect l="l" t="t" r="r" b="b"/>
            <a:pathLst>
              <a:path w="19324" h="19199" extrusionOk="0">
                <a:moveTo>
                  <a:pt x="19324" y="1"/>
                </a:moveTo>
                <a:cubicBezTo>
                  <a:pt x="8672" y="1"/>
                  <a:pt x="0" y="8672"/>
                  <a:pt x="0" y="19199"/>
                </a:cubicBezTo>
                <a:lnTo>
                  <a:pt x="19324" y="19199"/>
                </a:lnTo>
                <a:lnTo>
                  <a:pt x="1932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1"/>
          <p:cNvSpPr/>
          <p:nvPr/>
        </p:nvSpPr>
        <p:spPr>
          <a:xfrm>
            <a:off x="3676826" y="1744994"/>
            <a:ext cx="701445" cy="701445"/>
          </a:xfrm>
          <a:custGeom>
            <a:avLst/>
            <a:gdLst/>
            <a:ahLst/>
            <a:cxnLst/>
            <a:rect l="l" t="t" r="r" b="b"/>
            <a:pathLst>
              <a:path w="12432" h="12432" extrusionOk="0">
                <a:moveTo>
                  <a:pt x="6266" y="0"/>
                </a:moveTo>
                <a:cubicBezTo>
                  <a:pt x="2808" y="0"/>
                  <a:pt x="1" y="2732"/>
                  <a:pt x="1" y="6166"/>
                </a:cubicBezTo>
                <a:cubicBezTo>
                  <a:pt x="1" y="9624"/>
                  <a:pt x="2808" y="12431"/>
                  <a:pt x="6266" y="12431"/>
                </a:cubicBezTo>
                <a:cubicBezTo>
                  <a:pt x="9600" y="12431"/>
                  <a:pt x="12432" y="9624"/>
                  <a:pt x="12432" y="6166"/>
                </a:cubicBezTo>
                <a:cubicBezTo>
                  <a:pt x="12432" y="2732"/>
                  <a:pt x="9600" y="0"/>
                  <a:pt x="6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1"/>
          <p:cNvSpPr/>
          <p:nvPr/>
        </p:nvSpPr>
        <p:spPr>
          <a:xfrm>
            <a:off x="3752424" y="1820349"/>
            <a:ext cx="548855" cy="545097"/>
          </a:xfrm>
          <a:custGeom>
            <a:avLst/>
            <a:gdLst/>
            <a:ahLst/>
            <a:cxnLst/>
            <a:rect l="l" t="t" r="r" b="b"/>
            <a:pathLst>
              <a:path w="10953" h="10878" extrusionOk="0">
                <a:moveTo>
                  <a:pt x="5539" y="0"/>
                </a:moveTo>
                <a:cubicBezTo>
                  <a:pt x="2507" y="0"/>
                  <a:pt x="0" y="2406"/>
                  <a:pt x="0" y="5439"/>
                </a:cubicBezTo>
                <a:cubicBezTo>
                  <a:pt x="0" y="8471"/>
                  <a:pt x="2507" y="10877"/>
                  <a:pt x="5539" y="10877"/>
                </a:cubicBezTo>
                <a:cubicBezTo>
                  <a:pt x="8447" y="10877"/>
                  <a:pt x="10953" y="8471"/>
                  <a:pt x="10953" y="5439"/>
                </a:cubicBezTo>
                <a:cubicBezTo>
                  <a:pt x="10953" y="2406"/>
                  <a:pt x="8447" y="0"/>
                  <a:pt x="553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1"/>
          <p:cNvSpPr/>
          <p:nvPr/>
        </p:nvSpPr>
        <p:spPr>
          <a:xfrm>
            <a:off x="5232365" y="1657312"/>
            <a:ext cx="347958" cy="347901"/>
          </a:xfrm>
          <a:custGeom>
            <a:avLst/>
            <a:gdLst/>
            <a:ahLst/>
            <a:cxnLst/>
            <a:rect l="l" t="t" r="r" b="b"/>
            <a:pathLst>
              <a:path w="6167" h="6166" extrusionOk="0">
                <a:moveTo>
                  <a:pt x="6166" y="0"/>
                </a:moveTo>
                <a:lnTo>
                  <a:pt x="1" y="1655"/>
                </a:lnTo>
                <a:lnTo>
                  <a:pt x="4487" y="6166"/>
                </a:lnTo>
                <a:lnTo>
                  <a:pt x="61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1"/>
          <p:cNvSpPr/>
          <p:nvPr/>
        </p:nvSpPr>
        <p:spPr>
          <a:xfrm>
            <a:off x="4683703" y="1480538"/>
            <a:ext cx="1084666" cy="1083256"/>
          </a:xfrm>
          <a:custGeom>
            <a:avLst/>
            <a:gdLst/>
            <a:ahLst/>
            <a:cxnLst/>
            <a:rect l="l" t="t" r="r" b="b"/>
            <a:pathLst>
              <a:path w="19224" h="19199" extrusionOk="0">
                <a:moveTo>
                  <a:pt x="0" y="1"/>
                </a:moveTo>
                <a:lnTo>
                  <a:pt x="0" y="19199"/>
                </a:lnTo>
                <a:lnTo>
                  <a:pt x="19224" y="19199"/>
                </a:lnTo>
                <a:cubicBezTo>
                  <a:pt x="19224" y="8672"/>
                  <a:pt x="10552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1"/>
          <p:cNvSpPr/>
          <p:nvPr/>
        </p:nvSpPr>
        <p:spPr>
          <a:xfrm>
            <a:off x="4754401" y="1744994"/>
            <a:ext cx="695802" cy="701445"/>
          </a:xfrm>
          <a:custGeom>
            <a:avLst/>
            <a:gdLst/>
            <a:ahLst/>
            <a:cxnLst/>
            <a:rect l="l" t="t" r="r" b="b"/>
            <a:pathLst>
              <a:path w="12332" h="12432" extrusionOk="0">
                <a:moveTo>
                  <a:pt x="6166" y="0"/>
                </a:moveTo>
                <a:cubicBezTo>
                  <a:pt x="2732" y="0"/>
                  <a:pt x="1" y="2732"/>
                  <a:pt x="1" y="6166"/>
                </a:cubicBezTo>
                <a:cubicBezTo>
                  <a:pt x="1" y="9624"/>
                  <a:pt x="2732" y="12431"/>
                  <a:pt x="6166" y="12431"/>
                </a:cubicBezTo>
                <a:cubicBezTo>
                  <a:pt x="9625" y="12431"/>
                  <a:pt x="12331" y="9624"/>
                  <a:pt x="12331" y="6166"/>
                </a:cubicBezTo>
                <a:cubicBezTo>
                  <a:pt x="12331" y="2732"/>
                  <a:pt x="9625" y="0"/>
                  <a:pt x="616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1"/>
          <p:cNvSpPr/>
          <p:nvPr/>
        </p:nvSpPr>
        <p:spPr>
          <a:xfrm>
            <a:off x="4829750" y="1820349"/>
            <a:ext cx="545097" cy="545097"/>
          </a:xfrm>
          <a:custGeom>
            <a:avLst/>
            <a:gdLst/>
            <a:ahLst/>
            <a:cxnLst/>
            <a:rect l="l" t="t" r="r" b="b"/>
            <a:pathLst>
              <a:path w="10878" h="10878" extrusionOk="0">
                <a:moveTo>
                  <a:pt x="5439" y="0"/>
                </a:moveTo>
                <a:cubicBezTo>
                  <a:pt x="2406" y="0"/>
                  <a:pt x="0" y="2406"/>
                  <a:pt x="0" y="5439"/>
                </a:cubicBezTo>
                <a:cubicBezTo>
                  <a:pt x="0" y="8471"/>
                  <a:pt x="2406" y="10877"/>
                  <a:pt x="5439" y="10877"/>
                </a:cubicBezTo>
                <a:cubicBezTo>
                  <a:pt x="8472" y="10877"/>
                  <a:pt x="10878" y="8471"/>
                  <a:pt x="10878" y="5439"/>
                </a:cubicBezTo>
                <a:cubicBezTo>
                  <a:pt x="10878" y="2406"/>
                  <a:pt x="8472" y="0"/>
                  <a:pt x="54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1"/>
          <p:cNvSpPr/>
          <p:nvPr/>
        </p:nvSpPr>
        <p:spPr>
          <a:xfrm>
            <a:off x="3587733" y="3330208"/>
            <a:ext cx="347958" cy="347958"/>
          </a:xfrm>
          <a:custGeom>
            <a:avLst/>
            <a:gdLst/>
            <a:ahLst/>
            <a:cxnLst/>
            <a:rect l="l" t="t" r="r" b="b"/>
            <a:pathLst>
              <a:path w="6167" h="6167" extrusionOk="0">
                <a:moveTo>
                  <a:pt x="1680" y="1"/>
                </a:moveTo>
                <a:lnTo>
                  <a:pt x="1" y="6166"/>
                </a:lnTo>
                <a:lnTo>
                  <a:pt x="6166" y="4487"/>
                </a:lnTo>
                <a:lnTo>
                  <a:pt x="168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1"/>
          <p:cNvSpPr/>
          <p:nvPr/>
        </p:nvSpPr>
        <p:spPr>
          <a:xfrm>
            <a:off x="3394032" y="2764564"/>
            <a:ext cx="1083256" cy="1090365"/>
          </a:xfrm>
          <a:custGeom>
            <a:avLst/>
            <a:gdLst/>
            <a:ahLst/>
            <a:cxnLst/>
            <a:rect l="l" t="t" r="r" b="b"/>
            <a:pathLst>
              <a:path w="19199" h="19325" extrusionOk="0">
                <a:moveTo>
                  <a:pt x="0" y="1"/>
                </a:moveTo>
                <a:cubicBezTo>
                  <a:pt x="0" y="10652"/>
                  <a:pt x="8672" y="19324"/>
                  <a:pt x="19198" y="19324"/>
                </a:cubicBezTo>
                <a:lnTo>
                  <a:pt x="1919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1"/>
          <p:cNvSpPr/>
          <p:nvPr/>
        </p:nvSpPr>
        <p:spPr>
          <a:xfrm>
            <a:off x="3676826" y="2864997"/>
            <a:ext cx="701445" cy="695746"/>
          </a:xfrm>
          <a:custGeom>
            <a:avLst/>
            <a:gdLst/>
            <a:ahLst/>
            <a:cxnLst/>
            <a:rect l="l" t="t" r="r" b="b"/>
            <a:pathLst>
              <a:path w="12432" h="12331" extrusionOk="0">
                <a:moveTo>
                  <a:pt x="6266" y="0"/>
                </a:moveTo>
                <a:cubicBezTo>
                  <a:pt x="2808" y="0"/>
                  <a:pt x="1" y="2707"/>
                  <a:pt x="1" y="6166"/>
                </a:cubicBezTo>
                <a:cubicBezTo>
                  <a:pt x="1" y="9599"/>
                  <a:pt x="2808" y="12331"/>
                  <a:pt x="6266" y="12331"/>
                </a:cubicBezTo>
                <a:cubicBezTo>
                  <a:pt x="9600" y="12331"/>
                  <a:pt x="12432" y="9599"/>
                  <a:pt x="12432" y="6166"/>
                </a:cubicBezTo>
                <a:cubicBezTo>
                  <a:pt x="12432" y="2707"/>
                  <a:pt x="9600" y="0"/>
                  <a:pt x="62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1"/>
          <p:cNvSpPr/>
          <p:nvPr/>
        </p:nvSpPr>
        <p:spPr>
          <a:xfrm>
            <a:off x="3752413" y="2940225"/>
            <a:ext cx="548855" cy="543894"/>
          </a:xfrm>
          <a:custGeom>
            <a:avLst/>
            <a:gdLst/>
            <a:ahLst/>
            <a:cxnLst/>
            <a:rect l="l" t="t" r="r" b="b"/>
            <a:pathLst>
              <a:path w="10953" h="10854" extrusionOk="0">
                <a:moveTo>
                  <a:pt x="5539" y="1"/>
                </a:moveTo>
                <a:cubicBezTo>
                  <a:pt x="2507" y="1"/>
                  <a:pt x="0" y="2407"/>
                  <a:pt x="0" y="5440"/>
                </a:cubicBezTo>
                <a:cubicBezTo>
                  <a:pt x="0" y="8472"/>
                  <a:pt x="2507" y="10853"/>
                  <a:pt x="5539" y="10853"/>
                </a:cubicBezTo>
                <a:cubicBezTo>
                  <a:pt x="8447" y="10853"/>
                  <a:pt x="10953" y="8472"/>
                  <a:pt x="10953" y="5440"/>
                </a:cubicBezTo>
                <a:cubicBezTo>
                  <a:pt x="10953" y="2407"/>
                  <a:pt x="8447" y="1"/>
                  <a:pt x="55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1"/>
          <p:cNvSpPr/>
          <p:nvPr/>
        </p:nvSpPr>
        <p:spPr>
          <a:xfrm>
            <a:off x="5243706" y="3318923"/>
            <a:ext cx="347901" cy="347901"/>
          </a:xfrm>
          <a:custGeom>
            <a:avLst/>
            <a:gdLst/>
            <a:ahLst/>
            <a:cxnLst/>
            <a:rect l="l" t="t" r="r" b="b"/>
            <a:pathLst>
              <a:path w="6166" h="6166" extrusionOk="0">
                <a:moveTo>
                  <a:pt x="4486" y="0"/>
                </a:moveTo>
                <a:lnTo>
                  <a:pt x="0" y="4486"/>
                </a:lnTo>
                <a:lnTo>
                  <a:pt x="6166" y="6166"/>
                </a:lnTo>
                <a:lnTo>
                  <a:pt x="6166" y="6166"/>
                </a:lnTo>
                <a:lnTo>
                  <a:pt x="44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8" name="Google Shape;618;p21"/>
          <p:cNvSpPr/>
          <p:nvPr/>
        </p:nvSpPr>
        <p:spPr>
          <a:xfrm>
            <a:off x="4672362" y="2775905"/>
            <a:ext cx="1084723" cy="1084666"/>
          </a:xfrm>
          <a:custGeom>
            <a:avLst/>
            <a:gdLst/>
            <a:ahLst/>
            <a:cxnLst/>
            <a:rect l="l" t="t" r="r" b="b"/>
            <a:pathLst>
              <a:path w="19225" h="19224" extrusionOk="0">
                <a:moveTo>
                  <a:pt x="1" y="0"/>
                </a:moveTo>
                <a:lnTo>
                  <a:pt x="1" y="19223"/>
                </a:lnTo>
                <a:cubicBezTo>
                  <a:pt x="10653" y="19223"/>
                  <a:pt x="19224" y="10652"/>
                  <a:pt x="192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1"/>
          <p:cNvSpPr/>
          <p:nvPr/>
        </p:nvSpPr>
        <p:spPr>
          <a:xfrm>
            <a:off x="4754401" y="2864997"/>
            <a:ext cx="695802" cy="695746"/>
          </a:xfrm>
          <a:custGeom>
            <a:avLst/>
            <a:gdLst/>
            <a:ahLst/>
            <a:cxnLst/>
            <a:rect l="l" t="t" r="r" b="b"/>
            <a:pathLst>
              <a:path w="12332" h="12331" extrusionOk="0">
                <a:moveTo>
                  <a:pt x="6166" y="0"/>
                </a:moveTo>
                <a:cubicBezTo>
                  <a:pt x="2732" y="0"/>
                  <a:pt x="1" y="2707"/>
                  <a:pt x="1" y="6166"/>
                </a:cubicBezTo>
                <a:cubicBezTo>
                  <a:pt x="1" y="9599"/>
                  <a:pt x="2732" y="12331"/>
                  <a:pt x="6166" y="12331"/>
                </a:cubicBezTo>
                <a:cubicBezTo>
                  <a:pt x="9625" y="12331"/>
                  <a:pt x="12331" y="9599"/>
                  <a:pt x="12331" y="6166"/>
                </a:cubicBezTo>
                <a:cubicBezTo>
                  <a:pt x="12331" y="2707"/>
                  <a:pt x="9625" y="0"/>
                  <a:pt x="61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1"/>
          <p:cNvSpPr/>
          <p:nvPr/>
        </p:nvSpPr>
        <p:spPr>
          <a:xfrm>
            <a:off x="4827875" y="2938342"/>
            <a:ext cx="548849" cy="547666"/>
          </a:xfrm>
          <a:custGeom>
            <a:avLst/>
            <a:gdLst/>
            <a:ahLst/>
            <a:cxnLst/>
            <a:rect l="l" t="t" r="r" b="b"/>
            <a:pathLst>
              <a:path w="10878" h="10854" extrusionOk="0">
                <a:moveTo>
                  <a:pt x="5439" y="1"/>
                </a:moveTo>
                <a:cubicBezTo>
                  <a:pt x="2406" y="1"/>
                  <a:pt x="0" y="2407"/>
                  <a:pt x="0" y="5440"/>
                </a:cubicBezTo>
                <a:cubicBezTo>
                  <a:pt x="0" y="8472"/>
                  <a:pt x="2406" y="10853"/>
                  <a:pt x="5439" y="10853"/>
                </a:cubicBezTo>
                <a:cubicBezTo>
                  <a:pt x="8472" y="10853"/>
                  <a:pt x="10878" y="8472"/>
                  <a:pt x="10878" y="5440"/>
                </a:cubicBezTo>
                <a:cubicBezTo>
                  <a:pt x="10878" y="2407"/>
                  <a:pt x="8472" y="1"/>
                  <a:pt x="54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 기능 소개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22" name="Google Shape;622;p21"/>
          <p:cNvGrpSpPr/>
          <p:nvPr/>
        </p:nvGrpSpPr>
        <p:grpSpPr>
          <a:xfrm>
            <a:off x="3852818" y="1934698"/>
            <a:ext cx="326943" cy="325611"/>
            <a:chOff x="-42062025" y="2316000"/>
            <a:chExt cx="319000" cy="317700"/>
          </a:xfrm>
        </p:grpSpPr>
        <p:sp>
          <p:nvSpPr>
            <p:cNvPr id="623" name="Google Shape;623;p21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1"/>
          <p:cNvGrpSpPr/>
          <p:nvPr/>
        </p:nvGrpSpPr>
        <p:grpSpPr>
          <a:xfrm>
            <a:off x="3857138" y="3053586"/>
            <a:ext cx="318298" cy="315953"/>
            <a:chOff x="-40171725" y="2705875"/>
            <a:chExt cx="319000" cy="316650"/>
          </a:xfrm>
        </p:grpSpPr>
        <p:sp>
          <p:nvSpPr>
            <p:cNvPr id="626" name="Google Shape;626;p21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1"/>
          <p:cNvGrpSpPr/>
          <p:nvPr/>
        </p:nvGrpSpPr>
        <p:grpSpPr>
          <a:xfrm>
            <a:off x="4949404" y="1932107"/>
            <a:ext cx="310582" cy="330800"/>
            <a:chOff x="5421475" y="1945825"/>
            <a:chExt cx="278050" cy="296150"/>
          </a:xfrm>
        </p:grpSpPr>
        <p:sp>
          <p:nvSpPr>
            <p:cNvPr id="629" name="Google Shape;629;p21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21"/>
          <p:cNvGrpSpPr/>
          <p:nvPr/>
        </p:nvGrpSpPr>
        <p:grpSpPr>
          <a:xfrm>
            <a:off x="4939781" y="3045290"/>
            <a:ext cx="329823" cy="332557"/>
            <a:chOff x="-61782550" y="2664925"/>
            <a:chExt cx="316650" cy="319275"/>
          </a:xfrm>
        </p:grpSpPr>
        <p:sp>
          <p:nvSpPr>
            <p:cNvPr id="638" name="Google Shape;638;p21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641;p21">
            <a:extLst>
              <a:ext uri="{FF2B5EF4-FFF2-40B4-BE49-F238E27FC236}">
                <a16:creationId xmlns:a16="http://schemas.microsoft.com/office/drawing/2014/main" id="{6AE1DE2D-7010-4285-91AE-88E450CE8366}"/>
              </a:ext>
            </a:extLst>
          </p:cNvPr>
          <p:cNvSpPr txBox="1">
            <a:spLocks/>
          </p:cNvSpPr>
          <p:nvPr/>
        </p:nvSpPr>
        <p:spPr>
          <a:xfrm>
            <a:off x="1425906" y="3661750"/>
            <a:ext cx="211329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ko-KR" altLang="en-US" sz="20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8" name="Google Shape;642;p21">
            <a:extLst>
              <a:ext uri="{FF2B5EF4-FFF2-40B4-BE49-F238E27FC236}">
                <a16:creationId xmlns:a16="http://schemas.microsoft.com/office/drawing/2014/main" id="{59E5A0B9-F1FA-4100-93DD-D1B26FC62A39}"/>
              </a:ext>
            </a:extLst>
          </p:cNvPr>
          <p:cNvSpPr txBox="1">
            <a:spLocks/>
          </p:cNvSpPr>
          <p:nvPr/>
        </p:nvSpPr>
        <p:spPr>
          <a:xfrm>
            <a:off x="1665100" y="1079450"/>
            <a:ext cx="1874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ko-KR" altLang="en-US" sz="2000" dirty="0">
                <a:solidFill>
                  <a:schemeClr val="accent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따라가기</a:t>
            </a:r>
            <a:b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9" name="Google Shape;643;p21">
            <a:extLst>
              <a:ext uri="{FF2B5EF4-FFF2-40B4-BE49-F238E27FC236}">
                <a16:creationId xmlns:a16="http://schemas.microsoft.com/office/drawing/2014/main" id="{A8A0EAC4-CA9A-4D80-B58A-C55C379B4B2C}"/>
              </a:ext>
            </a:extLst>
          </p:cNvPr>
          <p:cNvSpPr txBox="1">
            <a:spLocks/>
          </p:cNvSpPr>
          <p:nvPr/>
        </p:nvSpPr>
        <p:spPr>
          <a:xfrm>
            <a:off x="5658225" y="1079450"/>
            <a:ext cx="22368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ko-KR" altLang="en-US" sz="200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안전거리 유지</a:t>
            </a:r>
            <a:b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0" name="Google Shape;644;p21">
            <a:extLst>
              <a:ext uri="{FF2B5EF4-FFF2-40B4-BE49-F238E27FC236}">
                <a16:creationId xmlns:a16="http://schemas.microsoft.com/office/drawing/2014/main" id="{9F736525-A37B-4BBF-89FA-2D02DC80DD4D}"/>
              </a:ext>
            </a:extLst>
          </p:cNvPr>
          <p:cNvSpPr txBox="1">
            <a:spLocks/>
          </p:cNvSpPr>
          <p:nvPr/>
        </p:nvSpPr>
        <p:spPr>
          <a:xfrm>
            <a:off x="5658225" y="3661750"/>
            <a:ext cx="21744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ko-KR" altLang="en-US" sz="2000" dirty="0">
                <a:solidFill>
                  <a:schemeClr val="l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  <a:b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A4636-460F-461B-BC75-03994BD86493}"/>
              </a:ext>
            </a:extLst>
          </p:cNvPr>
          <p:cNvSpPr txBox="1"/>
          <p:nvPr/>
        </p:nvSpPr>
        <p:spPr>
          <a:xfrm>
            <a:off x="1410688" y="1447338"/>
            <a:ext cx="2113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조향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속도 변화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DE52523-C7BC-444B-9D54-FBB9A4D60D41}"/>
              </a:ext>
            </a:extLst>
          </p:cNvPr>
          <p:cNvSpPr txBox="1"/>
          <p:nvPr/>
        </p:nvSpPr>
        <p:spPr>
          <a:xfrm>
            <a:off x="181535" y="4055099"/>
            <a:ext cx="3340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Ultrasonic Sensor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오작동 구분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Motor Speed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감지 및 조절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808532B-64BD-4528-89AF-6ECFBB32C525}"/>
              </a:ext>
            </a:extLst>
          </p:cNvPr>
          <p:cNvSpPr txBox="1"/>
          <p:nvPr/>
        </p:nvSpPr>
        <p:spPr>
          <a:xfrm>
            <a:off x="5658225" y="1454057"/>
            <a:ext cx="2113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안전거리 변화 알고리즘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4D125E8-F566-4C8E-9285-7BB6D5EAEB77}"/>
              </a:ext>
            </a:extLst>
          </p:cNvPr>
          <p:cNvSpPr txBox="1"/>
          <p:nvPr/>
        </p:nvSpPr>
        <p:spPr>
          <a:xfrm>
            <a:off x="5682054" y="4055099"/>
            <a:ext cx="2955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Ultrasonic Sensor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통한 충돌 방지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센서를 통한 충돌 감지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27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621;p21">
            <a:extLst>
              <a:ext uri="{FF2B5EF4-FFF2-40B4-BE49-F238E27FC236}">
                <a16:creationId xmlns:a16="http://schemas.microsoft.com/office/drawing/2014/main" id="{558ECB8F-7481-422E-B72B-6B5D9A3874ED}"/>
              </a:ext>
            </a:extLst>
          </p:cNvPr>
          <p:cNvSpPr txBox="1">
            <a:spLocks/>
          </p:cNvSpPr>
          <p:nvPr/>
        </p:nvSpPr>
        <p:spPr>
          <a:xfrm flipH="1">
            <a:off x="770700" y="468450"/>
            <a:ext cx="248348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Google Shape;621;p21">
            <a:extLst>
              <a:ext uri="{FF2B5EF4-FFF2-40B4-BE49-F238E27FC236}">
                <a16:creationId xmlns:a16="http://schemas.microsoft.com/office/drawing/2014/main" id="{3D78E087-616B-42E1-BC6E-3988B3D2BA6B}"/>
              </a:ext>
            </a:extLst>
          </p:cNvPr>
          <p:cNvSpPr txBox="1">
            <a:spLocks/>
          </p:cNvSpPr>
          <p:nvPr/>
        </p:nvSpPr>
        <p:spPr>
          <a:xfrm flipH="1">
            <a:off x="4314515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</a:p>
        </p:txBody>
      </p:sp>
      <p:sp>
        <p:nvSpPr>
          <p:cNvPr id="25" name="Google Shape;621;p21">
            <a:extLst>
              <a:ext uri="{FF2B5EF4-FFF2-40B4-BE49-F238E27FC236}">
                <a16:creationId xmlns:a16="http://schemas.microsoft.com/office/drawing/2014/main" id="{C73CDD8C-DB96-4245-9E75-CAC778CC0CD8}"/>
              </a:ext>
            </a:extLst>
          </p:cNvPr>
          <p:cNvSpPr txBox="1">
            <a:spLocks/>
          </p:cNvSpPr>
          <p:nvPr/>
        </p:nvSpPr>
        <p:spPr>
          <a:xfrm flipH="1">
            <a:off x="3518764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Google Shape;621;p21">
            <a:extLst>
              <a:ext uri="{FF2B5EF4-FFF2-40B4-BE49-F238E27FC236}">
                <a16:creationId xmlns:a16="http://schemas.microsoft.com/office/drawing/2014/main" id="{CCB66F87-43BE-4716-8A53-206D22B1DB31}"/>
              </a:ext>
            </a:extLst>
          </p:cNvPr>
          <p:cNvSpPr txBox="1">
            <a:spLocks/>
          </p:cNvSpPr>
          <p:nvPr/>
        </p:nvSpPr>
        <p:spPr>
          <a:xfrm flipH="1">
            <a:off x="3382457" y="468450"/>
            <a:ext cx="9250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1D9F03-B8A9-4093-B3DC-1596D42E41ED}"/>
              </a:ext>
            </a:extLst>
          </p:cNvPr>
          <p:cNvSpPr txBox="1"/>
          <p:nvPr/>
        </p:nvSpPr>
        <p:spPr>
          <a:xfrm>
            <a:off x="3240743" y="2132538"/>
            <a:ext cx="24587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방지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4DBF3-0524-4BA3-A146-D82D1AB2C17F}"/>
              </a:ext>
            </a:extLst>
          </p:cNvPr>
          <p:cNvSpPr txBox="1"/>
          <p:nvPr/>
        </p:nvSpPr>
        <p:spPr>
          <a:xfrm>
            <a:off x="3044134" y="3136527"/>
            <a:ext cx="28519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감지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Google Shape;621;p21">
            <a:extLst>
              <a:ext uri="{FF2B5EF4-FFF2-40B4-BE49-F238E27FC236}">
                <a16:creationId xmlns:a16="http://schemas.microsoft.com/office/drawing/2014/main" id="{ED5576B4-5812-4C06-A0BB-F2869AA9AB80}"/>
              </a:ext>
            </a:extLst>
          </p:cNvPr>
          <p:cNvSpPr txBox="1">
            <a:spLocks/>
          </p:cNvSpPr>
          <p:nvPr/>
        </p:nvSpPr>
        <p:spPr>
          <a:xfrm flipH="1">
            <a:off x="4760641" y="468450"/>
            <a:ext cx="1210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Google Shape;621;p21">
            <a:extLst>
              <a:ext uri="{FF2B5EF4-FFF2-40B4-BE49-F238E27FC236}">
                <a16:creationId xmlns:a16="http://schemas.microsoft.com/office/drawing/2014/main" id="{2DE0387F-2B72-4686-BC82-CBEA95A19DE3}"/>
              </a:ext>
            </a:extLst>
          </p:cNvPr>
          <p:cNvSpPr txBox="1">
            <a:spLocks/>
          </p:cNvSpPr>
          <p:nvPr/>
        </p:nvSpPr>
        <p:spPr>
          <a:xfrm flipH="1">
            <a:off x="5779532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 dirty="0" err="1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353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2C0CF24-A8F1-42F2-8347-9C5D222CA8B0}"/>
              </a:ext>
            </a:extLst>
          </p:cNvPr>
          <p:cNvCxnSpPr/>
          <p:nvPr/>
        </p:nvCxnSpPr>
        <p:spPr>
          <a:xfrm>
            <a:off x="1120324" y="2496453"/>
            <a:ext cx="65147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E923438-A43E-44A1-970F-A87574417525}"/>
              </a:ext>
            </a:extLst>
          </p:cNvPr>
          <p:cNvSpPr/>
          <p:nvPr/>
        </p:nvSpPr>
        <p:spPr>
          <a:xfrm>
            <a:off x="1918229" y="2336619"/>
            <a:ext cx="52039" cy="3196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E983864-390E-4738-8787-CA0A24C020BC}"/>
              </a:ext>
            </a:extLst>
          </p:cNvPr>
          <p:cNvSpPr/>
          <p:nvPr/>
        </p:nvSpPr>
        <p:spPr>
          <a:xfrm>
            <a:off x="2412600" y="2336619"/>
            <a:ext cx="52039" cy="3196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EB1BFB-3E0C-4DC3-BCE6-E197B3652B5F}"/>
              </a:ext>
            </a:extLst>
          </p:cNvPr>
          <p:cNvSpPr/>
          <p:nvPr/>
        </p:nvSpPr>
        <p:spPr>
          <a:xfrm>
            <a:off x="2906971" y="2336619"/>
            <a:ext cx="52039" cy="3196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542542D-5A70-4136-8E0A-609094FFD1BF}"/>
              </a:ext>
            </a:extLst>
          </p:cNvPr>
          <p:cNvCxnSpPr/>
          <p:nvPr/>
        </p:nvCxnSpPr>
        <p:spPr>
          <a:xfrm>
            <a:off x="1970268" y="2005799"/>
            <a:ext cx="442332" cy="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BCF472C0-3A07-4F0C-9913-E4C4FACCA458}"/>
              </a:ext>
            </a:extLst>
          </p:cNvPr>
          <p:cNvCxnSpPr>
            <a:cxnSpLocks/>
          </p:cNvCxnSpPr>
          <p:nvPr/>
        </p:nvCxnSpPr>
        <p:spPr>
          <a:xfrm>
            <a:off x="2438619" y="2005799"/>
            <a:ext cx="442332" cy="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0" name="TextBox 459">
            <a:extLst>
              <a:ext uri="{FF2B5EF4-FFF2-40B4-BE49-F238E27FC236}">
                <a16:creationId xmlns:a16="http://schemas.microsoft.com/office/drawing/2014/main" id="{591C6BB6-936D-498E-A3C0-1C58B71573D1}"/>
              </a:ext>
            </a:extLst>
          </p:cNvPr>
          <p:cNvSpPr txBox="1"/>
          <p:nvPr/>
        </p:nvSpPr>
        <p:spPr>
          <a:xfrm>
            <a:off x="6289507" y="2645877"/>
            <a:ext cx="1813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앞차와의 거리</a:t>
            </a:r>
          </a:p>
        </p:txBody>
      </p:sp>
      <p:sp>
        <p:nvSpPr>
          <p:cNvPr id="461" name="TextBox 460">
            <a:extLst>
              <a:ext uri="{FF2B5EF4-FFF2-40B4-BE49-F238E27FC236}">
                <a16:creationId xmlns:a16="http://schemas.microsoft.com/office/drawing/2014/main" id="{1362D512-8D7C-49EA-A425-57ECF71A4621}"/>
              </a:ext>
            </a:extLst>
          </p:cNvPr>
          <p:cNvSpPr txBox="1"/>
          <p:nvPr/>
        </p:nvSpPr>
        <p:spPr>
          <a:xfrm>
            <a:off x="1120324" y="1530014"/>
            <a:ext cx="6388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1     2                              </a:t>
            </a:r>
            <a:endParaRPr lang="ko-KR" altLang="en-US" sz="20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62" name="TextBox 461">
            <a:extLst>
              <a:ext uri="{FF2B5EF4-FFF2-40B4-BE49-F238E27FC236}">
                <a16:creationId xmlns:a16="http://schemas.microsoft.com/office/drawing/2014/main" id="{6124053F-630C-4C12-AC51-B458AAE98858}"/>
              </a:ext>
            </a:extLst>
          </p:cNvPr>
          <p:cNvSpPr txBox="1"/>
          <p:nvPr/>
        </p:nvSpPr>
        <p:spPr>
          <a:xfrm>
            <a:off x="847712" y="3046579"/>
            <a:ext cx="5441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안전거리 범위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급제동 범위</a:t>
            </a:r>
          </a:p>
        </p:txBody>
      </p:sp>
      <p:sp>
        <p:nvSpPr>
          <p:cNvPr id="463" name="화살표: 오른쪽 462">
            <a:extLst>
              <a:ext uri="{FF2B5EF4-FFF2-40B4-BE49-F238E27FC236}">
                <a16:creationId xmlns:a16="http://schemas.microsoft.com/office/drawing/2014/main" id="{34CAD6A4-3939-4F4C-90C9-842DE4832B03}"/>
              </a:ext>
            </a:extLst>
          </p:cNvPr>
          <p:cNvSpPr/>
          <p:nvPr/>
        </p:nvSpPr>
        <p:spPr>
          <a:xfrm>
            <a:off x="1120324" y="4013018"/>
            <a:ext cx="916851" cy="349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56220F45-5516-469A-A3A7-A4F2876CABA1}"/>
              </a:ext>
            </a:extLst>
          </p:cNvPr>
          <p:cNvSpPr txBox="1"/>
          <p:nvPr/>
        </p:nvSpPr>
        <p:spPr>
          <a:xfrm>
            <a:off x="2223029" y="3908940"/>
            <a:ext cx="3910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급제동 범위에 들어올 시 가장 높은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priolity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가진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Break Task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작동해 급정지를 함</a:t>
            </a:r>
          </a:p>
        </p:txBody>
      </p:sp>
      <p:pic>
        <p:nvPicPr>
          <p:cNvPr id="466" name="그림 465">
            <a:extLst>
              <a:ext uri="{FF2B5EF4-FFF2-40B4-BE49-F238E27FC236}">
                <a16:creationId xmlns:a16="http://schemas.microsoft.com/office/drawing/2014/main" id="{60E4FED3-EE8B-441E-966C-8F96FF153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265" y="2953654"/>
            <a:ext cx="2765271" cy="1141313"/>
          </a:xfrm>
          <a:prstGeom prst="rect">
            <a:avLst/>
          </a:prstGeom>
        </p:spPr>
      </p:pic>
      <p:sp>
        <p:nvSpPr>
          <p:cNvPr id="21" name="Google Shape;621;p21">
            <a:extLst>
              <a:ext uri="{FF2B5EF4-FFF2-40B4-BE49-F238E27FC236}">
                <a16:creationId xmlns:a16="http://schemas.microsoft.com/office/drawing/2014/main" id="{558ECB8F-7481-422E-B72B-6B5D9A3874ED}"/>
              </a:ext>
            </a:extLst>
          </p:cNvPr>
          <p:cNvSpPr txBox="1">
            <a:spLocks/>
          </p:cNvSpPr>
          <p:nvPr/>
        </p:nvSpPr>
        <p:spPr>
          <a:xfrm flipH="1">
            <a:off x="770700" y="468450"/>
            <a:ext cx="248348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Google Shape;621;p21">
            <a:extLst>
              <a:ext uri="{FF2B5EF4-FFF2-40B4-BE49-F238E27FC236}">
                <a16:creationId xmlns:a16="http://schemas.microsoft.com/office/drawing/2014/main" id="{C73CDD8C-DB96-4245-9E75-CAC778CC0CD8}"/>
              </a:ext>
            </a:extLst>
          </p:cNvPr>
          <p:cNvSpPr txBox="1">
            <a:spLocks/>
          </p:cNvSpPr>
          <p:nvPr/>
        </p:nvSpPr>
        <p:spPr>
          <a:xfrm flipH="1">
            <a:off x="3518764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 lang="ko-KR" altLang="en-US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Google Shape;621;p21">
            <a:extLst>
              <a:ext uri="{FF2B5EF4-FFF2-40B4-BE49-F238E27FC236}">
                <a16:creationId xmlns:a16="http://schemas.microsoft.com/office/drawing/2014/main" id="{CCB66F87-43BE-4716-8A53-206D22B1DB31}"/>
              </a:ext>
            </a:extLst>
          </p:cNvPr>
          <p:cNvSpPr txBox="1">
            <a:spLocks/>
          </p:cNvSpPr>
          <p:nvPr/>
        </p:nvSpPr>
        <p:spPr>
          <a:xfrm flipH="1">
            <a:off x="3382457" y="468450"/>
            <a:ext cx="9250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2AF8DD-F701-4B17-B37E-3795B31DE536}"/>
              </a:ext>
            </a:extLst>
          </p:cNvPr>
          <p:cNvSpPr txBox="1"/>
          <p:nvPr/>
        </p:nvSpPr>
        <p:spPr>
          <a:xfrm>
            <a:off x="26301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방지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4D983-20CA-45B7-B575-8D1E04721FC6}"/>
              </a:ext>
            </a:extLst>
          </p:cNvPr>
          <p:cNvSpPr txBox="1"/>
          <p:nvPr/>
        </p:nvSpPr>
        <p:spPr>
          <a:xfrm>
            <a:off x="19589" y="1681769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감지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3116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9BE13D-0659-446F-9550-B3F6B6C5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86230" y="1681724"/>
            <a:ext cx="3350787" cy="251309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8461F422-3BD9-46CD-986F-293052E4FA6F}"/>
              </a:ext>
            </a:extLst>
          </p:cNvPr>
          <p:cNvSpPr/>
          <p:nvPr/>
        </p:nvSpPr>
        <p:spPr>
          <a:xfrm>
            <a:off x="1427935" y="3206237"/>
            <a:ext cx="1323278" cy="1248937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C0D607E-FE7A-4E32-B4A9-01B7AA74D5C2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 flipV="1">
            <a:off x="2751213" y="1358484"/>
            <a:ext cx="1426313" cy="247222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213587A-1B98-4282-BC71-B7CA1A068F84}"/>
              </a:ext>
            </a:extLst>
          </p:cNvPr>
          <p:cNvSpPr txBox="1"/>
          <p:nvPr/>
        </p:nvSpPr>
        <p:spPr>
          <a:xfrm>
            <a:off x="4177526" y="1204595"/>
            <a:ext cx="3025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후면 충돌 인식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터치 센서 이용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11043D7-C95E-4C51-88DD-016C970A47E9}"/>
              </a:ext>
            </a:extLst>
          </p:cNvPr>
          <p:cNvSpPr/>
          <p:nvPr/>
        </p:nvSpPr>
        <p:spPr>
          <a:xfrm>
            <a:off x="5144429" y="2571750"/>
            <a:ext cx="1263805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마스코트 후면 충돌에서 자동차의 쌍의 그림 로열티 무료 사진, 그림, 이미지 그리고 스톡포토그래피. Image 39712341.">
            <a:extLst>
              <a:ext uri="{FF2B5EF4-FFF2-40B4-BE49-F238E27FC236}">
                <a16:creationId xmlns:a16="http://schemas.microsoft.com/office/drawing/2014/main" id="{6108B580-AC53-45DD-8505-816011DEA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666" y="2333332"/>
            <a:ext cx="1244173" cy="96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음표 - 무료 음악개 아이콘">
            <a:extLst>
              <a:ext uri="{FF2B5EF4-FFF2-40B4-BE49-F238E27FC236}">
                <a16:creationId xmlns:a16="http://schemas.microsoft.com/office/drawing/2014/main" id="{1D0AD25B-2BA3-46E1-89E1-33D970F6B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742" y="2397779"/>
            <a:ext cx="858377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546645-A098-4477-B7BF-F71AD213A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1627" y="2294540"/>
            <a:ext cx="1016253" cy="1014175"/>
          </a:xfrm>
          <a:prstGeom prst="rect">
            <a:avLst/>
          </a:prstGeom>
        </p:spPr>
      </p:pic>
      <p:sp>
        <p:nvSpPr>
          <p:cNvPr id="9" name="Google Shape;621;p21">
            <a:extLst>
              <a:ext uri="{FF2B5EF4-FFF2-40B4-BE49-F238E27FC236}">
                <a16:creationId xmlns:a16="http://schemas.microsoft.com/office/drawing/2014/main" id="{9A8D4B02-32CD-4D24-BDE5-46CEE7444F1C}"/>
              </a:ext>
            </a:extLst>
          </p:cNvPr>
          <p:cNvSpPr txBox="1">
            <a:spLocks/>
          </p:cNvSpPr>
          <p:nvPr/>
        </p:nvSpPr>
        <p:spPr>
          <a:xfrm flipH="1">
            <a:off x="770700" y="468450"/>
            <a:ext cx="248348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Google Shape;621;p21">
            <a:extLst>
              <a:ext uri="{FF2B5EF4-FFF2-40B4-BE49-F238E27FC236}">
                <a16:creationId xmlns:a16="http://schemas.microsoft.com/office/drawing/2014/main" id="{E82B9C99-B144-4FD5-896D-07BD285F310C}"/>
              </a:ext>
            </a:extLst>
          </p:cNvPr>
          <p:cNvSpPr txBox="1">
            <a:spLocks/>
          </p:cNvSpPr>
          <p:nvPr/>
        </p:nvSpPr>
        <p:spPr>
          <a:xfrm flipH="1">
            <a:off x="3382457" y="468450"/>
            <a:ext cx="9250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3789CF-DE56-45A7-8C81-88570408040D}"/>
              </a:ext>
            </a:extLst>
          </p:cNvPr>
          <p:cNvSpPr txBox="1"/>
          <p:nvPr/>
        </p:nvSpPr>
        <p:spPr>
          <a:xfrm>
            <a:off x="26301" y="1284600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방지</a:t>
            </a:r>
            <a:endParaRPr lang="en-US" altLang="ko-KR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994D5F-558F-4F2C-AF4D-03BF770640DE}"/>
              </a:ext>
            </a:extLst>
          </p:cNvPr>
          <p:cNvSpPr txBox="1"/>
          <p:nvPr/>
        </p:nvSpPr>
        <p:spPr>
          <a:xfrm>
            <a:off x="19589" y="1681769"/>
            <a:ext cx="97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감지</a:t>
            </a:r>
            <a:endParaRPr lang="en-US" altLang="ko-KR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248348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핵심 알고리즘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80201-7901-4BED-BEF8-B1E43BB8FF94}"/>
              </a:ext>
            </a:extLst>
          </p:cNvPr>
          <p:cNvSpPr txBox="1"/>
          <p:nvPr/>
        </p:nvSpPr>
        <p:spPr>
          <a:xfrm>
            <a:off x="3097923" y="2988551"/>
            <a:ext cx="28519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유동적 속도 변경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DE9C02-83F6-4B50-8887-CFEDB55B518F}"/>
              </a:ext>
            </a:extLst>
          </p:cNvPr>
          <p:cNvSpPr txBox="1"/>
          <p:nvPr/>
        </p:nvSpPr>
        <p:spPr>
          <a:xfrm>
            <a:off x="3097923" y="1984562"/>
            <a:ext cx="28519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안전 거리 측정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Google Shape;621;p21">
            <a:extLst>
              <a:ext uri="{FF2B5EF4-FFF2-40B4-BE49-F238E27FC236}">
                <a16:creationId xmlns:a16="http://schemas.microsoft.com/office/drawing/2014/main" id="{E7285B3D-3893-452E-B400-EE3A02FBC601}"/>
              </a:ext>
            </a:extLst>
          </p:cNvPr>
          <p:cNvSpPr txBox="1">
            <a:spLocks/>
          </p:cNvSpPr>
          <p:nvPr/>
        </p:nvSpPr>
        <p:spPr>
          <a:xfrm flipH="1">
            <a:off x="3393365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Google Shape;621;p21">
            <a:extLst>
              <a:ext uri="{FF2B5EF4-FFF2-40B4-BE49-F238E27FC236}">
                <a16:creationId xmlns:a16="http://schemas.microsoft.com/office/drawing/2014/main" id="{14B0F684-0934-4F7A-BA5B-2DABFCC21290}"/>
              </a:ext>
            </a:extLst>
          </p:cNvPr>
          <p:cNvSpPr txBox="1">
            <a:spLocks/>
          </p:cNvSpPr>
          <p:nvPr/>
        </p:nvSpPr>
        <p:spPr>
          <a:xfrm flipH="1">
            <a:off x="3937233" y="470735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dirty="0"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</a:t>
            </a:r>
          </a:p>
        </p:txBody>
      </p:sp>
      <p:sp>
        <p:nvSpPr>
          <p:cNvPr id="12" name="Google Shape;621;p21">
            <a:extLst>
              <a:ext uri="{FF2B5EF4-FFF2-40B4-BE49-F238E27FC236}">
                <a16:creationId xmlns:a16="http://schemas.microsoft.com/office/drawing/2014/main" id="{42B23ED3-8ADD-4BF0-BAE4-B76E6C9E0428}"/>
              </a:ext>
            </a:extLst>
          </p:cNvPr>
          <p:cNvSpPr txBox="1">
            <a:spLocks/>
          </p:cNvSpPr>
          <p:nvPr/>
        </p:nvSpPr>
        <p:spPr>
          <a:xfrm flipH="1">
            <a:off x="4760641" y="468450"/>
            <a:ext cx="12105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오작동 방지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Google Shape;621;p21">
            <a:extLst>
              <a:ext uri="{FF2B5EF4-FFF2-40B4-BE49-F238E27FC236}">
                <a16:creationId xmlns:a16="http://schemas.microsoft.com/office/drawing/2014/main" id="{0528D156-2DD0-41F1-BD75-212F84475D35}"/>
              </a:ext>
            </a:extLst>
          </p:cNvPr>
          <p:cNvSpPr txBox="1">
            <a:spLocks/>
          </p:cNvSpPr>
          <p:nvPr/>
        </p:nvSpPr>
        <p:spPr>
          <a:xfrm flipH="1">
            <a:off x="5779532" y="468450"/>
            <a:ext cx="89225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r>
              <a:rPr lang="ko-KR" altLang="en-US" sz="1500" dirty="0" err="1">
                <a:solidFill>
                  <a:schemeClr val="bg1">
                    <a:lumMod val="40000"/>
                    <a:lumOff val="6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조향</a:t>
            </a:r>
            <a:endParaRPr lang="ko-KR" altLang="en-US" sz="1500" dirty="0">
              <a:solidFill>
                <a:schemeClr val="bg1">
                  <a:lumMod val="40000"/>
                  <a:lumOff val="6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3051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y Creative CV by slidesgo">
  <a:themeElements>
    <a:clrScheme name="Simple Light">
      <a:dk1>
        <a:srgbClr val="E9E6E1"/>
      </a:dk1>
      <a:lt1>
        <a:srgbClr val="434343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671</Words>
  <Application>Microsoft Office PowerPoint</Application>
  <PresentationFormat>화면 슬라이드 쇼(16:9)</PresentationFormat>
  <Paragraphs>258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9" baseType="lpstr">
      <vt:lpstr>나눔스퀘어 Light</vt:lpstr>
      <vt:lpstr>나눔스퀘어</vt:lpstr>
      <vt:lpstr>Roboto Slab</vt:lpstr>
      <vt:lpstr>Arial</vt:lpstr>
      <vt:lpstr>Barlow Condensed</vt:lpstr>
      <vt:lpstr>Barlow Condensed SemiBold</vt:lpstr>
      <vt:lpstr>Fira Sans Extra Condensed Medium</vt:lpstr>
      <vt:lpstr>Arvo</vt:lpstr>
      <vt:lpstr>Barlow Condensed Medium</vt:lpstr>
      <vt:lpstr>나눔스퀘어 ExtraBold</vt:lpstr>
      <vt:lpstr>나눔스퀘어 Bold</vt:lpstr>
      <vt:lpstr>My Creative CV by slidesgo</vt:lpstr>
      <vt:lpstr>중간 프로젝트</vt:lpstr>
      <vt:lpstr>TABLE  OF CONTENTS</vt:lpstr>
      <vt:lpstr>ABOUT Project</vt:lpstr>
      <vt:lpstr>구현 기능 소개</vt:lpstr>
      <vt:lpstr>구현 기능 소개</vt:lpstr>
      <vt:lpstr>PowerPoint 프레젠테이션</vt:lpstr>
      <vt:lpstr>PowerPoint 프레젠테이션</vt:lpstr>
      <vt:lpstr>PowerPoint 프레젠테이션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PowerPoint 프레젠테이션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  <vt:lpstr>핵심 알고리즘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PRESENTATION</dc:title>
  <dc:creator>Seungmin Oh</dc:creator>
  <cp:lastModifiedBy>mangusn1@ajou.ac.kr</cp:lastModifiedBy>
  <cp:revision>24</cp:revision>
  <dcterms:modified xsi:type="dcterms:W3CDTF">2020-10-07T09:31:44Z</dcterms:modified>
</cp:coreProperties>
</file>